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326" r:id="rId7"/>
    <p:sldId id="262" r:id="rId8"/>
    <p:sldId id="263" r:id="rId9"/>
    <p:sldId id="329" r:id="rId10"/>
    <p:sldId id="327" r:id="rId11"/>
    <p:sldId id="330" r:id="rId12"/>
    <p:sldId id="331" r:id="rId13"/>
    <p:sldId id="332" r:id="rId14"/>
    <p:sldId id="335" r:id="rId15"/>
    <p:sldId id="334" r:id="rId16"/>
    <p:sldId id="328" r:id="rId17"/>
    <p:sldId id="333" r:id="rId18"/>
    <p:sldId id="338" r:id="rId19"/>
    <p:sldId id="336" r:id="rId20"/>
    <p:sldId id="337" r:id="rId21"/>
    <p:sldId id="264" r:id="rId22"/>
    <p:sldId id="283" r:id="rId23"/>
    <p:sldId id="340" r:id="rId24"/>
    <p:sldId id="341" r:id="rId25"/>
    <p:sldId id="343" r:id="rId26"/>
    <p:sldId id="345" r:id="rId27"/>
    <p:sldId id="342" r:id="rId28"/>
    <p:sldId id="344" r:id="rId29"/>
    <p:sldId id="346" r:id="rId30"/>
    <p:sldId id="347" r:id="rId31"/>
    <p:sldId id="348" r:id="rId32"/>
    <p:sldId id="349" r:id="rId33"/>
  </p:sldIdLst>
  <p:sldSz cx="9144000" cy="5143500" type="screen16x9"/>
  <p:notesSz cx="6858000" cy="9144000"/>
  <p:embeddedFontLst>
    <p:embeddedFont>
      <p:font typeface="Google Sans" panose="020B0604020202020204" charset="0"/>
      <p:regular r:id="rId35"/>
      <p:bold r:id="rId36"/>
      <p:italic r:id="rId37"/>
      <p:boldItalic r:id="rId38"/>
    </p:embeddedFont>
    <p:embeddedFont>
      <p:font typeface="Google Sans Medium" panose="020B0604020202020204" charset="0"/>
      <p:regular r:id="rId39"/>
      <p:bold r:id="rId40"/>
      <p:italic r:id="rId41"/>
      <p:boldItalic r:id="rId42"/>
    </p:embeddedFont>
    <p:embeddedFont>
      <p:font typeface="Roboto Mono Light" panose="00000009000000000000" pitchFamily="49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DB6D"/>
    <a:srgbClr val="0AD23A"/>
    <a:srgbClr val="B7E721"/>
    <a:srgbClr val="FABA1F"/>
    <a:srgbClr val="C1F8C0"/>
    <a:srgbClr val="4CA753"/>
    <a:srgbClr val="FEE7A8"/>
    <a:srgbClr val="BFEBCB"/>
    <a:srgbClr val="FF7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6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31BE521F-3D01-4A53-7DDB-3BC44C21D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8FE83CE9-4516-CF77-3856-2F406B48C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26635556-5183-0A24-601C-2EE4EE2C5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7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0880BCED-730F-F019-2FA4-25A763B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1A6BC1CF-7156-20E3-E636-732E735333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55CE5720-6520-D2E9-C81C-0086DE1E2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12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1B13A4A-98BA-91C4-30D0-519A636B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E6784C6A-0A3A-FB67-C6DE-054E5E4CB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E78FB13B-3258-13DB-675B-AE6E7098F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4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A7BF4C0-3DAA-9DB9-CF30-2D449A67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03163078-D566-2F37-BFE3-4039BD9CC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533595A9-2EE1-41ED-64BC-58815D368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210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BFF676D0-F3E8-BDAA-2E34-A95D7EEF8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DD94DFE9-A87B-2843-5465-DA6FBBE9CE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D99ED98A-9066-E75B-A770-7BAF975E0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523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4C02B57F-919A-6255-6F34-103813EB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1E62F653-7571-CBE3-077A-AA7625BD9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63E400EF-B7C8-6BA5-D915-160E45169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533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A46D2F59-809B-5B3F-7A1D-C98F29F9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EFE95018-CC42-FAF1-822B-0554E4061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1BDAF516-B438-6DDD-872A-7B46EAB1C9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181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F91EE08-0A77-B438-8D5A-84FA90BAE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84D67B4D-2710-2544-05ED-5FBC2B1A7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3FAB0E5C-F101-9258-E331-C9A6E1A947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15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CF0CD37-A1C9-81D0-E227-6003DAD6C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8E3C8FFB-EFAF-A893-DCA4-4B7A90D93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80CF5E0E-0821-8CC7-00AB-118F67F21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30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6715B2D-EF05-C1E7-0B7B-B26C2FB4B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35EE5DA8-FCA4-8F51-5905-1D6E79EBF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14CFFEBE-9627-79CF-44FF-5ADA404BD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9dfbbccc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9dfbbccc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13CEE6E-C953-1491-7524-922022533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A0D0D822-CB63-8707-2551-A7B4F4E14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391C397F-8085-4C20-CCCA-777EB255B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889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9dfbbccc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9dfbbccc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27C4171E-48C4-6533-BF67-993134EB8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9dfbbccce_0_124:notes">
            <a:extLst>
              <a:ext uri="{FF2B5EF4-FFF2-40B4-BE49-F238E27FC236}">
                <a16:creationId xmlns:a16="http://schemas.microsoft.com/office/drawing/2014/main" id="{2AA55347-D673-4AA5-7B2A-AFA5D2F4E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9dfbbccce_0_124:notes">
            <a:extLst>
              <a:ext uri="{FF2B5EF4-FFF2-40B4-BE49-F238E27FC236}">
                <a16:creationId xmlns:a16="http://schemas.microsoft.com/office/drawing/2014/main" id="{26EF379A-222C-DFA7-6464-EB5A2D0F82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774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5A849984-653D-100B-E03B-17362302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03E377B7-0C6A-0304-D5B2-061515647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2EE698F1-8D4A-669E-A354-F11C6DEA2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448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2EF7634-DED5-B947-43A0-EA99BCC54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7DA4AB7F-C557-723E-10CD-A9989D6D9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8F55E088-A283-E009-9311-213A0B6EF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493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52890D8-B383-599D-B99E-BED097997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E2C3D470-C39F-DA59-02E7-5E8DECD15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4088CF8C-B367-1FAD-0B8C-528CB906A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927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21452F8-5201-0B1A-8A90-44102429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5C920D88-FB17-C933-41F4-68D3C1E2A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60E0AEED-FE36-139D-9C91-6D0471B4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321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487DAA62-F943-3EF6-30CF-C99FE2BA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C8BD2D1D-5D0D-ECF2-2884-F089AB6CF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A92E052F-72AE-0716-EC59-919D21C82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546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6475F3E-ECB0-7C7B-E698-870FDF62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44CE1378-3A82-30D6-FF03-FAB1165762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B3FF5316-8C92-2BA8-0AC2-BA3555DE23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35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9dfbbccc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9dfbbccc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A714DE5E-D544-C60C-9404-48E8D6C0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A446B74B-A86E-CE1D-91E6-804C34FC0D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94ECD4C8-BA3F-18E7-344D-16DC4352D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743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6042606-823B-B4B0-2A4F-10BDDC39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9dfbbccce_0_38:notes">
            <a:extLst>
              <a:ext uri="{FF2B5EF4-FFF2-40B4-BE49-F238E27FC236}">
                <a16:creationId xmlns:a16="http://schemas.microsoft.com/office/drawing/2014/main" id="{DE9055CF-C7E3-3710-E35F-33B5A07A31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9dfbbccce_0_38:notes">
            <a:extLst>
              <a:ext uri="{FF2B5EF4-FFF2-40B4-BE49-F238E27FC236}">
                <a16:creationId xmlns:a16="http://schemas.microsoft.com/office/drawing/2014/main" id="{93112B0A-515A-5327-94D7-1E8EE6F4AA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210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>
          <a:extLst>
            <a:ext uri="{FF2B5EF4-FFF2-40B4-BE49-F238E27FC236}">
              <a16:creationId xmlns:a16="http://schemas.microsoft.com/office/drawing/2014/main" id="{C2B8972F-1799-3B20-414E-10CEC5141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8dee1d198_1_297:notes">
            <a:extLst>
              <a:ext uri="{FF2B5EF4-FFF2-40B4-BE49-F238E27FC236}">
                <a16:creationId xmlns:a16="http://schemas.microsoft.com/office/drawing/2014/main" id="{7B6050A1-CFAB-6986-0252-218EF5286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8dee1d198_1_297:notes">
            <a:extLst>
              <a:ext uri="{FF2B5EF4-FFF2-40B4-BE49-F238E27FC236}">
                <a16:creationId xmlns:a16="http://schemas.microsoft.com/office/drawing/2014/main" id="{2CDE9335-3BB8-0435-ED81-934B29724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38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A9712E96-EDD6-75F9-5DF1-AB5DAE49A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7ae0c55b2_0_158:notes">
            <a:extLst>
              <a:ext uri="{FF2B5EF4-FFF2-40B4-BE49-F238E27FC236}">
                <a16:creationId xmlns:a16="http://schemas.microsoft.com/office/drawing/2014/main" id="{AC475B42-FB7E-6A32-812F-47D0BA4A5A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7ae0c55b2_0_158:notes">
            <a:extLst>
              <a:ext uri="{FF2B5EF4-FFF2-40B4-BE49-F238E27FC236}">
                <a16:creationId xmlns:a16="http://schemas.microsoft.com/office/drawing/2014/main" id="{71B6A597-F91A-411E-79C7-05C9DFA5A8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430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7ae0c55b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7ae0c55b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7ae0c55b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7ae0c55b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53BBE169-9AE2-E7E6-02B0-2F54A6E0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7ae0c55b2_0_169:notes">
            <a:extLst>
              <a:ext uri="{FF2B5EF4-FFF2-40B4-BE49-F238E27FC236}">
                <a16:creationId xmlns:a16="http://schemas.microsoft.com/office/drawing/2014/main" id="{2D180DF8-5F04-05DC-36AD-762B81D76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7ae0c55b2_0_169:notes">
            <a:extLst>
              <a:ext uri="{FF2B5EF4-FFF2-40B4-BE49-F238E27FC236}">
                <a16:creationId xmlns:a16="http://schemas.microsoft.com/office/drawing/2014/main" id="{20650CCE-51DB-36E4-6C07-A902E9981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90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solidFill>
          <a:srgbClr val="F0F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4607" y="2077456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93450" y="2372300"/>
            <a:ext cx="48246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3650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66916" y="466550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04966" y="466550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543016" y="466550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3581066" y="466550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66916" y="1789934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504966" y="1789934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543016" y="1789934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581066" y="1789934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66916" y="3113318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504966" y="3113318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543016" y="3113318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81066" y="3113318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4670016" y="3113318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4670016" y="1789934"/>
            <a:ext cx="793800" cy="793800"/>
          </a:xfrm>
          <a:prstGeom prst="ellipse">
            <a:avLst/>
          </a:prstGeom>
          <a:solidFill>
            <a:srgbClr val="F0F0F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04278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542328" y="13329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599753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80326" y="1332901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04275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542325" y="2656300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99750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2580325" y="2656275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Halftone Yellow 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504278" y="40111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##c3ecf6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542328" y="4011196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599753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580326" y="4011194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687878" y="2656287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687878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i.google.dev/gemma/docs/paligemma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s://github.com/NSTiwari/PaliGemm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l="13186" r="13186"/>
          <a:stretch/>
        </p:blipFill>
        <p:spPr>
          <a:xfrm>
            <a:off x="4949225" y="169625"/>
            <a:ext cx="4087100" cy="55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77936" y="1740620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dirty="0"/>
              <a:t>Vision Language Models &amp; PaliGemma</a:t>
            </a:r>
            <a:endParaRPr sz="2800" dirty="0"/>
          </a:p>
        </p:txBody>
      </p:sp>
      <p:sp>
        <p:nvSpPr>
          <p:cNvPr id="85" name="Google Shape;85;p14"/>
          <p:cNvSpPr txBox="1"/>
          <p:nvPr/>
        </p:nvSpPr>
        <p:spPr>
          <a:xfrm>
            <a:off x="824750" y="997332"/>
            <a:ext cx="2111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Lucknow 2024</a:t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277926" y="3346775"/>
            <a:ext cx="4671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Nitin Tiwari</a:t>
            </a:r>
            <a:endParaRPr sz="17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oogle Developer Expert - Machine Learning</a:t>
            </a:r>
            <a:b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Associate Data Scientist @ Colgate India</a:t>
            </a:r>
            <a:endParaRPr sz="13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7D4BE732-C1D9-F4C7-2F00-0F91BF5E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A7B1B6DA-E3DB-A615-10DE-540288B435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PaliGemma</a:t>
            </a:r>
            <a:endParaRPr sz="3580" dirty="0"/>
          </a:p>
        </p:txBody>
      </p:sp>
    </p:spTree>
    <p:extLst>
      <p:ext uri="{BB962C8B-B14F-4D97-AF65-F5344CB8AC3E}">
        <p14:creationId xmlns:p14="http://schemas.microsoft.com/office/powerpoint/2010/main" val="26276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89C708C7-8F0E-E15C-78FB-2416C13F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54E58E21-DB97-28BE-B3AE-3E8951D64E8D}"/>
              </a:ext>
            </a:extLst>
          </p:cNvPr>
          <p:cNvSpPr txBox="1"/>
          <p:nvPr/>
        </p:nvSpPr>
        <p:spPr>
          <a:xfrm>
            <a:off x="181811" y="462331"/>
            <a:ext cx="8526900" cy="238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PaliGemma is an open Vision Language Model from Google with just 3B parameters designed to perform a variety of tasks such as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 captioning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object detection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 segmentation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visual question &amp; answering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optical character recognition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and more.</a:t>
            </a:r>
            <a:b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365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80000"/>
              <a:buFont typeface="Google Sans"/>
              <a:buChar char="●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Inspired by PaLI-3, PaliGemma uses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SigLIP (Sigmoid Loss for Language Image Pre-Training) 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as the image decoder and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Gemma 2B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as the underlying language model.</a:t>
            </a: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2EFDAEDD-D6EF-5816-5328-F413CD01E90C}"/>
              </a:ext>
            </a:extLst>
          </p:cNvPr>
          <p:cNvSpPr/>
          <p:nvPr/>
        </p:nvSpPr>
        <p:spPr>
          <a:xfrm>
            <a:off x="435289" y="183590"/>
            <a:ext cx="143584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PaliGemma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81096F-E7E3-063C-89B6-4D628232FF59}"/>
              </a:ext>
            </a:extLst>
          </p:cNvPr>
          <p:cNvSpPr/>
          <p:nvPr/>
        </p:nvSpPr>
        <p:spPr>
          <a:xfrm>
            <a:off x="753533" y="2904067"/>
            <a:ext cx="7806267" cy="2055843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4DA311B3-FB43-3AC3-0C0D-9DAB5B8ED2EC}"/>
              </a:ext>
            </a:extLst>
          </p:cNvPr>
          <p:cNvSpPr/>
          <p:nvPr/>
        </p:nvSpPr>
        <p:spPr>
          <a:xfrm>
            <a:off x="1663583" y="4058574"/>
            <a:ext cx="1502903" cy="62259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SigLIP</a:t>
            </a:r>
            <a:b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</a:br>
            <a:r>
              <a:rPr lang="en" sz="1200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(image encoder</a:t>
            </a:r>
            <a:r>
              <a:rPr lang="en" sz="12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2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51;p21">
            <a:extLst>
              <a:ext uri="{FF2B5EF4-FFF2-40B4-BE49-F238E27FC236}">
                <a16:creationId xmlns:a16="http://schemas.microsoft.com/office/drawing/2014/main" id="{D540D2B9-130C-E12C-9981-C9D5121F4AA4}"/>
              </a:ext>
            </a:extLst>
          </p:cNvPr>
          <p:cNvSpPr/>
          <p:nvPr/>
        </p:nvSpPr>
        <p:spPr>
          <a:xfrm>
            <a:off x="4261927" y="4058574"/>
            <a:ext cx="1502903" cy="6225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Gemma 2B</a:t>
            </a:r>
            <a:b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</a:br>
            <a:r>
              <a:rPr lang="en" sz="1200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(text decoder</a:t>
            </a:r>
            <a:r>
              <a:rPr lang="en" sz="12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2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374F6-8610-13B4-19A0-47D7A6660912}"/>
              </a:ext>
            </a:extLst>
          </p:cNvPr>
          <p:cNvSpPr txBox="1"/>
          <p:nvPr/>
        </p:nvSpPr>
        <p:spPr>
          <a:xfrm>
            <a:off x="3448595" y="4067283"/>
            <a:ext cx="53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+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C47B766-7F0F-5FF0-914C-9E91DC735C2F}"/>
              </a:ext>
            </a:extLst>
          </p:cNvPr>
          <p:cNvSpPr/>
          <p:nvPr/>
        </p:nvSpPr>
        <p:spPr>
          <a:xfrm>
            <a:off x="1871133" y="3025280"/>
            <a:ext cx="1690673" cy="816912"/>
          </a:xfrm>
          <a:prstGeom prst="wedgeEllipseCallout">
            <a:avLst/>
          </a:prstGeom>
          <a:solidFill>
            <a:srgbClr val="C1F8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I’ll handle the vision capabilities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3D0BC7C5-0C23-D869-D3CF-DAB2B1B15BCF}"/>
              </a:ext>
            </a:extLst>
          </p:cNvPr>
          <p:cNvSpPr/>
          <p:nvPr/>
        </p:nvSpPr>
        <p:spPr>
          <a:xfrm flipH="1">
            <a:off x="3888766" y="3025280"/>
            <a:ext cx="1690673" cy="816912"/>
          </a:xfrm>
          <a:prstGeom prst="wedgeEllipseCallout">
            <a:avLst/>
          </a:prstGeom>
          <a:solidFill>
            <a:srgbClr val="C1F8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I’ll handle the textual part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B82EA-5652-B280-88B4-E8DBA467724A}"/>
              </a:ext>
            </a:extLst>
          </p:cNvPr>
          <p:cNvSpPr txBox="1"/>
          <p:nvPr/>
        </p:nvSpPr>
        <p:spPr>
          <a:xfrm>
            <a:off x="5934893" y="4067283"/>
            <a:ext cx="53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=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2050" name="Picture 2" descr="Lucas Beyer (bl16) on X: &quot;We release PaliGemma. I'll keep it short, still  on vacation: - sota open base VLM designed to transfer quickly, easily, and  strongly to a wide range of">
            <a:extLst>
              <a:ext uri="{FF2B5EF4-FFF2-40B4-BE49-F238E27FC236}">
                <a16:creationId xmlns:a16="http://schemas.microsoft.com/office/drawing/2014/main" id="{643545E0-1C8A-A70B-FC65-C5D4B69B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70" y="4201660"/>
            <a:ext cx="2029097" cy="33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5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DDAAF79D-DC40-D336-D7B7-11E884EF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114F58D4-CC79-4633-81CC-0ADF29F38C7E}"/>
              </a:ext>
            </a:extLst>
          </p:cNvPr>
          <p:cNvSpPr txBox="1"/>
          <p:nvPr/>
        </p:nvSpPr>
        <p:spPr>
          <a:xfrm>
            <a:off x="181811" y="462331"/>
            <a:ext cx="8526900" cy="449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PaliGemma is available in different variants: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Pre-trained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The general purpose base model trained for a variety of tasks.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Fine-tuned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Customized for doing specific tasks.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Mixed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A mixture of PT and FT PaliGemma models.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PaliGemma comes in 3 resolutions: 224 x 224, 448 x 448 and 896 x 896. </a:t>
            </a: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r>
              <a:rPr lang="en-US" sz="20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But… why do we need a fine-tuned model?</a:t>
            </a:r>
            <a:br>
              <a:rPr lang="en-US" sz="20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54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🤔</a:t>
            </a: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endParaRPr 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0" lvl="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</a:pPr>
            <a:br>
              <a:rPr lang="en-US" sz="11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1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4596767B-E49D-0B28-58CA-90795879BD75}"/>
              </a:ext>
            </a:extLst>
          </p:cNvPr>
          <p:cNvSpPr/>
          <p:nvPr/>
        </p:nvSpPr>
        <p:spPr>
          <a:xfrm>
            <a:off x="435289" y="183590"/>
            <a:ext cx="143584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PaliGemma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712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83FD38E0-7FD9-1202-C064-BB120E868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CA464450-B042-6A30-1329-A1A69F50ECCE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When do we need to fine-tune?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A057841-4764-3815-31CC-5A90E8EDF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55" y="1449938"/>
            <a:ext cx="3988666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D8ED2A6-BF6C-1C1D-7093-633AA184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E47E0E5-82D4-520A-F671-E8FC9D48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83" y="3024595"/>
            <a:ext cx="1142375" cy="112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AEF1F-992E-5FFE-4454-1E53893A1CAB}"/>
              </a:ext>
            </a:extLst>
          </p:cNvPr>
          <p:cNvSpPr txBox="1"/>
          <p:nvPr/>
        </p:nvSpPr>
        <p:spPr>
          <a:xfrm>
            <a:off x="1333805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car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1E8C-7756-5125-9E79-71C4B6D5CCAB}"/>
              </a:ext>
            </a:extLst>
          </p:cNvPr>
          <p:cNvSpPr txBox="1"/>
          <p:nvPr/>
        </p:nvSpPr>
        <p:spPr>
          <a:xfrm>
            <a:off x="5146769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Output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5D7F8-0EB1-D5F8-3C7B-10D442960C6E}"/>
              </a:ext>
            </a:extLst>
          </p:cNvPr>
          <p:cNvSpPr txBox="1"/>
          <p:nvPr/>
        </p:nvSpPr>
        <p:spPr>
          <a:xfrm>
            <a:off x="238492" y="4317959"/>
            <a:ext cx="8322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models are best suited for general purpose tasks. As long as the pre-trained model works well, there’s no need to fine-tune it.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59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B1055054-A3D8-6B2E-3592-F725938BE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015C625F-A02E-1A48-9B60-B3485D44645A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When do we need to fine-tune?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59848ED-6E57-B914-05A3-DFDBB398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772B2-E8D8-0760-A412-E78B9824620A}"/>
              </a:ext>
            </a:extLst>
          </p:cNvPr>
          <p:cNvSpPr txBox="1"/>
          <p:nvPr/>
        </p:nvSpPr>
        <p:spPr>
          <a:xfrm>
            <a:off x="1066801" y="988030"/>
            <a:ext cx="2521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</a:t>
            </a:r>
            <a:r>
              <a:rPr lang="en-US" sz="1600" b="1" dirty="0">
                <a:solidFill>
                  <a:srgbClr val="FF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red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car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5D46B-ECB8-0751-DE19-D44D5FBC9540}"/>
              </a:ext>
            </a:extLst>
          </p:cNvPr>
          <p:cNvSpPr txBox="1"/>
          <p:nvPr/>
        </p:nvSpPr>
        <p:spPr>
          <a:xfrm>
            <a:off x="5146769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Output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C9ED8-12A9-AD52-00D9-0F62F57FAF76}"/>
              </a:ext>
            </a:extLst>
          </p:cNvPr>
          <p:cNvSpPr txBox="1"/>
          <p:nvPr/>
        </p:nvSpPr>
        <p:spPr>
          <a:xfrm>
            <a:off x="238492" y="4317959"/>
            <a:ext cx="846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pre-trained model has failed to detect all red cars specifically. So, we need to fine-tune it so that it can detect all the red cars.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D95000-B90B-663F-AE48-338E74699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86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d X PNG Transparent Images - PNG All">
            <a:extLst>
              <a:ext uri="{FF2B5EF4-FFF2-40B4-BE49-F238E27FC236}">
                <a16:creationId xmlns:a16="http://schemas.microsoft.com/office/drawing/2014/main" id="{6900EB56-D5ED-BD29-B6CB-2C9357D5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495" y="3258163"/>
            <a:ext cx="870797" cy="87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87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272A23CF-ECBE-45CF-90AD-3743DB59B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B1D2F9C6-3D0A-296F-6D50-B2EEED234F1A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How does fine-tuning help?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C2FB4-068E-2C8F-500C-2B8CD5CDD729}"/>
              </a:ext>
            </a:extLst>
          </p:cNvPr>
          <p:cNvSpPr txBox="1"/>
          <p:nvPr/>
        </p:nvSpPr>
        <p:spPr>
          <a:xfrm>
            <a:off x="1333805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Before fine-tuning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0CA4A-32ED-CDA0-1E46-BA2599E63D02}"/>
              </a:ext>
            </a:extLst>
          </p:cNvPr>
          <p:cNvSpPr txBox="1"/>
          <p:nvPr/>
        </p:nvSpPr>
        <p:spPr>
          <a:xfrm>
            <a:off x="5146769" y="988030"/>
            <a:ext cx="274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After fine-tuning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ECD22-84C8-A30E-D4E2-15C6987F4EDA}"/>
              </a:ext>
            </a:extLst>
          </p:cNvPr>
          <p:cNvSpPr txBox="1"/>
          <p:nvPr/>
        </p:nvSpPr>
        <p:spPr>
          <a:xfrm>
            <a:off x="2631529" y="4155470"/>
            <a:ext cx="832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After fine-tuning, the results have greatly improved. 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1A2F6E-EE60-1F90-DA29-C198362F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84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120CF-6BF0-B410-6214-97F518D46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1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920A787C-EDE5-D1AD-569F-A7A1B0633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7301DA07-5DEA-18E9-189B-0E200656A5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Examples built with PaliGemma</a:t>
            </a:r>
            <a:br>
              <a:rPr lang="en-US" sz="3759" dirty="0"/>
            </a:br>
            <a:r>
              <a:rPr lang="en-US" sz="1100" b="0" dirty="0">
                <a:solidFill>
                  <a:schemeClr val="accent2"/>
                </a:solidFill>
              </a:rPr>
              <a:t>* All the images/videos used are real, and tested without editing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9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37728CB2-6762-A1B9-EC80-C84D03313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92FC9C97-0EAA-9229-0C70-C656C98D15D5}"/>
              </a:ext>
            </a:extLst>
          </p:cNvPr>
          <p:cNvSpPr/>
          <p:nvPr/>
        </p:nvSpPr>
        <p:spPr>
          <a:xfrm>
            <a:off x="435288" y="183590"/>
            <a:ext cx="313658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Visual Question &amp; Answering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73E27-E48C-8A4A-01A9-BF07DA49D14A}"/>
              </a:ext>
            </a:extLst>
          </p:cNvPr>
          <p:cNvSpPr txBox="1"/>
          <p:nvPr/>
        </p:nvSpPr>
        <p:spPr>
          <a:xfrm>
            <a:off x="435287" y="664045"/>
            <a:ext cx="758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Given an image, PaliGemma can answer questions based on it.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EBE2320-167B-532E-E61A-28F914F4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371600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4B022-C7F3-5419-E5B0-05792BA6224C}"/>
              </a:ext>
            </a:extLst>
          </p:cNvPr>
          <p:cNvSpPr txBox="1"/>
          <p:nvPr/>
        </p:nvSpPr>
        <p:spPr>
          <a:xfrm>
            <a:off x="3267075" y="1028972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Prompt: </a:t>
            </a:r>
            <a:r>
              <a:rPr lang="en-US" dirty="0"/>
              <a:t>Describe this image.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3F504-AA90-EBB7-B2CC-E9A75CB5B29A}"/>
              </a:ext>
            </a:extLst>
          </p:cNvPr>
          <p:cNvSpPr txBox="1"/>
          <p:nvPr/>
        </p:nvSpPr>
        <p:spPr>
          <a:xfrm>
            <a:off x="2743872" y="4358929"/>
            <a:ext cx="430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Response: </a:t>
            </a:r>
            <a:r>
              <a:rPr lang="en-US" dirty="0"/>
              <a:t>This is a cartoon picture of Einstein.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53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08EDD041-6024-C995-9FF0-0A8EB8BA1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70BAC8A1-8CDA-3DCB-E100-8C3FC31A3B6B}"/>
              </a:ext>
            </a:extLst>
          </p:cNvPr>
          <p:cNvSpPr/>
          <p:nvPr/>
        </p:nvSpPr>
        <p:spPr>
          <a:xfrm>
            <a:off x="435288" y="183590"/>
            <a:ext cx="302201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Zero-shot Object Detection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 descr="Image preview">
            <a:extLst>
              <a:ext uri="{FF2B5EF4-FFF2-40B4-BE49-F238E27FC236}">
                <a16:creationId xmlns:a16="http://schemas.microsoft.com/office/drawing/2014/main" id="{BC07BB7B-1D52-9144-6F4D-8A5C8CBE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586" y="1287380"/>
            <a:ext cx="6402672" cy="36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81244-729B-DE44-EC4F-745B2FC9E436}"/>
              </a:ext>
            </a:extLst>
          </p:cNvPr>
          <p:cNvSpPr txBox="1"/>
          <p:nvPr/>
        </p:nvSpPr>
        <p:spPr>
          <a:xfrm>
            <a:off x="435287" y="664045"/>
            <a:ext cx="7588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is capable of zero-shot object detection, meaning, without training the model on specific datasets, it can detect objects with just a text prompt.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0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3BC8317A-1650-1D6C-CD30-BB167FCF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BEDF8650-BB41-7257-A8ED-AABE2F22B9B0}"/>
              </a:ext>
            </a:extLst>
          </p:cNvPr>
          <p:cNvSpPr/>
          <p:nvPr/>
        </p:nvSpPr>
        <p:spPr>
          <a:xfrm>
            <a:off x="435288" y="183590"/>
            <a:ext cx="279368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Semantic Segmentation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FE784-975F-67B0-C7B9-3DB1883D8CBD}"/>
              </a:ext>
            </a:extLst>
          </p:cNvPr>
          <p:cNvSpPr txBox="1"/>
          <p:nvPr/>
        </p:nvSpPr>
        <p:spPr>
          <a:xfrm>
            <a:off x="435288" y="694460"/>
            <a:ext cx="758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can also segment objects in images and videos.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2" descr="No alt text provided for this image">
            <a:extLst>
              <a:ext uri="{FF2B5EF4-FFF2-40B4-BE49-F238E27FC236}">
                <a16:creationId xmlns:a16="http://schemas.microsoft.com/office/drawing/2014/main" id="{86BDEBBC-9AC5-8300-E083-17D3A2318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132766"/>
            <a:ext cx="6181447" cy="34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64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1365250" y="1103325"/>
            <a:ext cx="65088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Associate Data Scientist @ Colgate-Palmolive (India) Ltd.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1365250" y="1873250"/>
            <a:ext cx="39597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Google Developer Expert - AI/ML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1365250" y="2643175"/>
            <a:ext cx="65088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Contributor to Google Dev Library, Gemma Cookbook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365250" y="3413125"/>
            <a:ext cx="52830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Technical speaker; talks across Asia, Europe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1365250" y="4183050"/>
            <a:ext cx="56670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Love writing blogs on AI/ML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/>
              <a:t>$whoami</a:t>
            </a:r>
            <a:endParaRPr sz="2900" b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CB9C017E-CD97-58A1-9C2D-AA433F4C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17BF814E-F18E-B085-C016-54350387A710}"/>
              </a:ext>
            </a:extLst>
          </p:cNvPr>
          <p:cNvSpPr/>
          <p:nvPr/>
        </p:nvSpPr>
        <p:spPr>
          <a:xfrm>
            <a:off x="435287" y="98003"/>
            <a:ext cx="216503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How does it work?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513A5-6C48-7112-F88E-1E5E2D6B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8" y="615435"/>
            <a:ext cx="3278358" cy="190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CF25-A20E-2EA8-CD3C-115E1E565338}"/>
              </a:ext>
            </a:extLst>
          </p:cNvPr>
          <p:cNvSpPr/>
          <p:nvPr/>
        </p:nvSpPr>
        <p:spPr>
          <a:xfrm>
            <a:off x="435288" y="2574634"/>
            <a:ext cx="3278358" cy="36576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prompt: Segment person, mug, book</a:t>
            </a:r>
            <a:endParaRPr lang="en-IN" sz="1200" dirty="0">
              <a:solidFill>
                <a:srgbClr val="FF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C9C3E-CB87-7201-DA48-B751A8ACF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171" y="615435"/>
            <a:ext cx="3278358" cy="190161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E988F5A-2103-E476-4DBA-903E56BE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7" y="2571750"/>
            <a:ext cx="2980533" cy="173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Lucas Beyer (bl16) on X: &quot;We release ...">
            <a:extLst>
              <a:ext uri="{FF2B5EF4-FFF2-40B4-BE49-F238E27FC236}">
                <a16:creationId xmlns:a16="http://schemas.microsoft.com/office/drawing/2014/main" id="{E6FCAEFA-F15F-D45B-D9D0-E01CBD3F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96" y="3428765"/>
            <a:ext cx="1772754" cy="29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A2C831-1E19-01B2-9B1A-CE7B9E727724}"/>
              </a:ext>
            </a:extLst>
          </p:cNvPr>
          <p:cNvSpPr/>
          <p:nvPr/>
        </p:nvSpPr>
        <p:spPr>
          <a:xfrm>
            <a:off x="254442" y="4235818"/>
            <a:ext cx="4019550" cy="292247"/>
          </a:xfrm>
          <a:prstGeom prst="roundRect">
            <a:avLst/>
          </a:prstGeom>
          <a:solidFill>
            <a:srgbClr val="0AD23A"/>
          </a:solidFill>
          <a:ln>
            <a:solidFill>
              <a:srgbClr val="0AD2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&lt;loc10&gt;&lt;loc250&gt;&lt;loc320&gt;&lt;loc400&gt;&lt;seg058&gt;&lt;seg071&gt; … person</a:t>
            </a:r>
            <a:endParaRPr lang="en-IN" sz="95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56AFB3-1838-A03A-A2E9-55AF4346BC81}"/>
              </a:ext>
            </a:extLst>
          </p:cNvPr>
          <p:cNvSpPr/>
          <p:nvPr/>
        </p:nvSpPr>
        <p:spPr>
          <a:xfrm>
            <a:off x="254442" y="4686869"/>
            <a:ext cx="4019550" cy="29224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&lt;loc50&gt;&lt;loc80&gt;&lt;loc120&gt;&lt;loc400&gt;&lt;seg064&gt;&lt;seg082&gt; … book</a:t>
            </a:r>
            <a:endParaRPr lang="en-IN" sz="100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C31F3-AEDF-8B2A-71D3-2B6D8727D18C}"/>
              </a:ext>
            </a:extLst>
          </p:cNvPr>
          <p:cNvSpPr/>
          <p:nvPr/>
        </p:nvSpPr>
        <p:spPr>
          <a:xfrm>
            <a:off x="1256196" y="3354743"/>
            <a:ext cx="1772754" cy="466725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76FEE5-6EE7-EDF9-2515-972B6153036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074467" y="2940394"/>
            <a:ext cx="0" cy="41434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EB8D79-6AC0-979B-E599-AF22415992B4}"/>
              </a:ext>
            </a:extLst>
          </p:cNvPr>
          <p:cNvCxnSpPr>
            <a:cxnSpLocks/>
          </p:cNvCxnSpPr>
          <p:nvPr/>
        </p:nvCxnSpPr>
        <p:spPr>
          <a:xfrm>
            <a:off x="2074467" y="3821468"/>
            <a:ext cx="0" cy="41435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6BE6EF-FB6D-B948-DEE3-C66708EC5603}"/>
              </a:ext>
            </a:extLst>
          </p:cNvPr>
          <p:cNvSpPr txBox="1"/>
          <p:nvPr/>
        </p:nvSpPr>
        <p:spPr>
          <a:xfrm>
            <a:off x="4429587" y="4402105"/>
            <a:ext cx="393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Parse the output from PaliGemma model and draw segmentation mask on the input image.</a:t>
            </a:r>
            <a:endParaRPr lang="en-IN" sz="1100" dirty="0">
              <a:solidFill>
                <a:schemeClr val="accent2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C7983550-5F46-505B-0CCC-529EC2A9C2C7}"/>
              </a:ext>
            </a:extLst>
          </p:cNvPr>
          <p:cNvSpPr/>
          <p:nvPr/>
        </p:nvSpPr>
        <p:spPr>
          <a:xfrm rot="7037739">
            <a:off x="4300531" y="4293902"/>
            <a:ext cx="561975" cy="59717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9AF57E0-E716-B1D0-2A64-C1424D6FE488}"/>
              </a:ext>
            </a:extLst>
          </p:cNvPr>
          <p:cNvCxnSpPr/>
          <p:nvPr/>
        </p:nvCxnSpPr>
        <p:spPr>
          <a:xfrm flipV="1">
            <a:off x="5545867" y="3668274"/>
            <a:ext cx="1343025" cy="72073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5E47EAA-4F44-67AC-B8E4-675ABEC94305}"/>
              </a:ext>
            </a:extLst>
          </p:cNvPr>
          <p:cNvCxnSpPr/>
          <p:nvPr/>
        </p:nvCxnSpPr>
        <p:spPr>
          <a:xfrm rot="16200000" flipV="1">
            <a:off x="6393435" y="2575853"/>
            <a:ext cx="782993" cy="774788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36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399449" y="2694438"/>
            <a:ext cx="54372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 dirty="0"/>
              <a:t>&lt;PaliGemma&gt;</a:t>
            </a:r>
            <a:endParaRPr sz="3580" dirty="0"/>
          </a:p>
        </p:txBody>
      </p:sp>
      <p:sp>
        <p:nvSpPr>
          <p:cNvPr id="158" name="Google Shape;158;p22"/>
          <p:cNvSpPr txBox="1"/>
          <p:nvPr/>
        </p:nvSpPr>
        <p:spPr>
          <a:xfrm>
            <a:off x="6494868" y="1176612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>
            <a:spLocks noGrp="1"/>
          </p:cNvSpPr>
          <p:nvPr>
            <p:ph type="body" idx="1"/>
          </p:nvPr>
        </p:nvSpPr>
        <p:spPr>
          <a:xfrm>
            <a:off x="273504" y="211708"/>
            <a:ext cx="35460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Import libraries</a:t>
            </a:r>
            <a:endParaRPr sz="1900" dirty="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353250" y="717697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from transformers import AutoTokenizer, PaliGemmaForConditionalGeneration, PaliGemmaProcessor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import torch</a:t>
            </a:r>
          </a:p>
        </p:txBody>
      </p:sp>
      <p:sp>
        <p:nvSpPr>
          <p:cNvPr id="341" name="Google Shape;341;p41"/>
          <p:cNvSpPr txBox="1">
            <a:spLocks noGrp="1"/>
          </p:cNvSpPr>
          <p:nvPr>
            <p:ph type="body" idx="1"/>
          </p:nvPr>
        </p:nvSpPr>
        <p:spPr>
          <a:xfrm>
            <a:off x="273504" y="1786124"/>
            <a:ext cx="6317796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900" dirty="0">
                <a:solidFill>
                  <a:srgbClr val="5CDB6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Load pre-trained PaliGemma model</a:t>
            </a:r>
            <a:endParaRPr sz="1900" dirty="0">
              <a:solidFill>
                <a:srgbClr val="5CDB6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353250" y="2350257"/>
            <a:ext cx="8437500" cy="999569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rgbClr val="5CDB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device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torch.device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("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cuda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" if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torch.cuda.is_available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() else "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cpu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")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"google/paligemma-3b-mix-448"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PaliGemmaForConditionalGeneration.from_pretrained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torch_dtype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=torch.bfloat16) processor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PaliGemmaProcessor.from_pretrained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</p:txBody>
      </p:sp>
      <p:sp>
        <p:nvSpPr>
          <p:cNvPr id="343" name="Google Shape;343;p41"/>
          <p:cNvSpPr txBox="1">
            <a:spLocks noGrp="1"/>
          </p:cNvSpPr>
          <p:nvPr>
            <p:ph type="body" idx="1"/>
          </p:nvPr>
        </p:nvSpPr>
        <p:spPr>
          <a:xfrm>
            <a:off x="273503" y="3608181"/>
            <a:ext cx="46128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Give input image and text prompt </a:t>
            </a:r>
            <a:endParaRPr sz="1900" dirty="0">
              <a:solidFill>
                <a:schemeClr val="accen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4" name="Google Shape;344;p41"/>
          <p:cNvSpPr/>
          <p:nvPr/>
        </p:nvSpPr>
        <p:spPr>
          <a:xfrm>
            <a:off x="353250" y="4092951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input_image</a:t>
            </a: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lang="en-IN" sz="13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Image.open</a:t>
            </a: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(‘image.jpg’)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prompt = ‘’detect person’’</a:t>
            </a:r>
            <a:endParaRPr sz="1300" dirty="0">
              <a:solidFill>
                <a:schemeClr val="accent2">
                  <a:lumMod val="40000"/>
                  <a:lumOff val="6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37">
          <a:extLst>
            <a:ext uri="{FF2B5EF4-FFF2-40B4-BE49-F238E27FC236}">
              <a16:creationId xmlns:a16="http://schemas.microsoft.com/office/drawing/2014/main" id="{E6F98499-D472-3678-41A6-66AE4A47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>
            <a:extLst>
              <a:ext uri="{FF2B5EF4-FFF2-40B4-BE49-F238E27FC236}">
                <a16:creationId xmlns:a16="http://schemas.microsoft.com/office/drawing/2014/main" id="{794AFCD3-66E6-58CE-566E-886B163D6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211708"/>
            <a:ext cx="35460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Pass the input to PaliGemma</a:t>
            </a:r>
            <a:endParaRPr sz="1900" dirty="0">
              <a:solidFill>
                <a:schemeClr val="accent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B7DD9E2E-C950-CB5D-2F1E-77252FBE9C23}"/>
              </a:ext>
            </a:extLst>
          </p:cNvPr>
          <p:cNvSpPr/>
          <p:nvPr/>
        </p:nvSpPr>
        <p:spPr>
          <a:xfrm>
            <a:off x="353250" y="690852"/>
            <a:ext cx="8437500" cy="1071019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inputs = processor(text=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input_text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images=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input_image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padding="longest", 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do_convert_rgb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=True, 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return_tensors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="pt").to("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cuda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")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model.to(device)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inputs = inputs.to(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dtype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model.dtype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41" name="Google Shape;341;p41">
            <a:extLst>
              <a:ext uri="{FF2B5EF4-FFF2-40B4-BE49-F238E27FC236}">
                <a16:creationId xmlns:a16="http://schemas.microsoft.com/office/drawing/2014/main" id="{72E0F7BE-A7D0-9CFB-8F4B-D79E3C60F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1830564"/>
            <a:ext cx="6317796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9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Get output</a:t>
            </a:r>
            <a:endParaRPr sz="1900" dirty="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2" name="Google Shape;342;p41">
            <a:extLst>
              <a:ext uri="{FF2B5EF4-FFF2-40B4-BE49-F238E27FC236}">
                <a16:creationId xmlns:a16="http://schemas.microsoft.com/office/drawing/2014/main" id="{8124061D-15E0-5A86-64DC-112B9FD40D4A}"/>
              </a:ext>
            </a:extLst>
          </p:cNvPr>
          <p:cNvSpPr/>
          <p:nvPr/>
        </p:nvSpPr>
        <p:spPr>
          <a:xfrm>
            <a:off x="353250" y="2311857"/>
            <a:ext cx="8437500" cy="1108811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with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torch.no_grad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():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    output =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model.generate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(**inputs,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max_length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=496)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300" dirty="0">
              <a:solidFill>
                <a:schemeClr val="accent1">
                  <a:lumMod val="40000"/>
                  <a:lumOff val="6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paligemma_response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processor.decode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(output[0],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skip_special_tokens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=True)[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len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input_text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):].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lstrip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("\n") print(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paligemma_response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8125EB8E-41CD-938C-B47F-AFC5B57F3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3550042"/>
            <a:ext cx="46128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rgbClr val="5CDB6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Pass input image and text prompt </a:t>
            </a:r>
            <a:endParaRPr sz="1900" dirty="0">
              <a:solidFill>
                <a:srgbClr val="5CDB6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4" name="Google Shape;344;p41">
            <a:extLst>
              <a:ext uri="{FF2B5EF4-FFF2-40B4-BE49-F238E27FC236}">
                <a16:creationId xmlns:a16="http://schemas.microsoft.com/office/drawing/2014/main" id="{D5371025-E4D0-FB98-DC76-4339C90DFE2D}"/>
              </a:ext>
            </a:extLst>
          </p:cNvPr>
          <p:cNvSpPr/>
          <p:nvPr/>
        </p:nvSpPr>
        <p:spPr>
          <a:xfrm>
            <a:off x="353250" y="4041742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rgbClr val="5CDB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# Parse the PaliGemma model response as per need.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def parse_response(paligemma_response):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       …..</a:t>
            </a:r>
          </a:p>
        </p:txBody>
      </p:sp>
    </p:spTree>
    <p:extLst>
      <p:ext uri="{BB962C8B-B14F-4D97-AF65-F5344CB8AC3E}">
        <p14:creationId xmlns:p14="http://schemas.microsoft.com/office/powerpoint/2010/main" val="690347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82EA1089-D3D5-F7C1-B4E6-0A96CB49E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64F88D40-24A5-6239-32E0-82FB325347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Imagen3 &amp; Veo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3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54E2A2FA-C92D-CC62-61E6-02F363CA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ADB70341-5DA1-B398-73DD-768A27E58B7F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30291-D683-22E2-DC37-A3107B43D158}"/>
              </a:ext>
            </a:extLst>
          </p:cNvPr>
          <p:cNvSpPr txBox="1"/>
          <p:nvPr/>
        </p:nvSpPr>
        <p:spPr>
          <a:xfrm>
            <a:off x="435288" y="670561"/>
            <a:ext cx="8125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capable text-to-image model that can generate high quality, photorealistic images with an incredible level of detailing.</a:t>
            </a: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Imagen 3 is available on Vertex AI in a limited preview; to be out soon for all in India.</a:t>
            </a:r>
          </a:p>
        </p:txBody>
      </p:sp>
      <p:pic>
        <p:nvPicPr>
          <p:cNvPr id="9222" name="Picture 6" descr="View generated image">
            <a:extLst>
              <a:ext uri="{FF2B5EF4-FFF2-40B4-BE49-F238E27FC236}">
                <a16:creationId xmlns:a16="http://schemas.microsoft.com/office/drawing/2014/main" id="{AA061C79-1628-D682-F32F-AE812C98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82" y="1781422"/>
            <a:ext cx="5704114" cy="31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7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75CB31EB-E11E-D979-AAE5-AF4A5E93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4FCD1525-152E-51E6-2551-46EBC26DFD8D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Activity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7E5DD-17AA-38FC-2000-9C9A704C2880}"/>
              </a:ext>
            </a:extLst>
          </p:cNvPr>
          <p:cNvSpPr txBox="1"/>
          <p:nvPr/>
        </p:nvSpPr>
        <p:spPr>
          <a:xfrm>
            <a:off x="435288" y="670561"/>
            <a:ext cx="812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1268" name="Picture 4" descr="View generated image">
            <a:extLst>
              <a:ext uri="{FF2B5EF4-FFF2-40B4-BE49-F238E27FC236}">
                <a16:creationId xmlns:a16="http://schemas.microsoft.com/office/drawing/2014/main" id="{352D4396-1D79-B561-D23B-D64CC622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0" y="1030332"/>
            <a:ext cx="3442607" cy="34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he beautiful white siberian tiger : r/aww">
            <a:extLst>
              <a:ext uri="{FF2B5EF4-FFF2-40B4-BE49-F238E27FC236}">
                <a16:creationId xmlns:a16="http://schemas.microsoft.com/office/drawing/2014/main" id="{FBC66F59-5F83-FE8F-2C9C-265D32E9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19" y="1004334"/>
            <a:ext cx="3442607" cy="34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346E1-78E1-04F7-0D63-7D5B4EFF6FFD}"/>
              </a:ext>
            </a:extLst>
          </p:cNvPr>
          <p:cNvSpPr txBox="1"/>
          <p:nvPr/>
        </p:nvSpPr>
        <p:spPr>
          <a:xfrm>
            <a:off x="6696893" y="4615542"/>
            <a:ext cx="57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2848C-40C8-329C-D2BB-CBC5F446D956}"/>
              </a:ext>
            </a:extLst>
          </p:cNvPr>
          <p:cNvSpPr txBox="1"/>
          <p:nvPr/>
        </p:nvSpPr>
        <p:spPr>
          <a:xfrm>
            <a:off x="1876628" y="4615541"/>
            <a:ext cx="262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Generated by Imagen 3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497BF-FB6F-494C-BAA2-E4CFC1AE2C7B}"/>
              </a:ext>
            </a:extLst>
          </p:cNvPr>
          <p:cNvSpPr txBox="1"/>
          <p:nvPr/>
        </p:nvSpPr>
        <p:spPr>
          <a:xfrm>
            <a:off x="3709781" y="516672"/>
            <a:ext cx="262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Which image is real?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688D9-7319-ED43-181C-BE1A801E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197" y="3647617"/>
            <a:ext cx="1142375" cy="112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94B04-8AC2-6B85-EF15-B6BC63DE2101}"/>
              </a:ext>
            </a:extLst>
          </p:cNvPr>
          <p:cNvSpPr txBox="1"/>
          <p:nvPr/>
        </p:nvSpPr>
        <p:spPr>
          <a:xfrm>
            <a:off x="6763978" y="4889584"/>
            <a:ext cx="24558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 (right) source: Google Images</a:t>
            </a:r>
            <a:endParaRPr lang="en-IN" sz="1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B79B5BF5-E807-24F3-DB8E-97D9F96CF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DDE69C4B-F158-F189-7D22-00F818313309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196" name="Picture 4" descr="View generated image">
            <a:extLst>
              <a:ext uri="{FF2B5EF4-FFF2-40B4-BE49-F238E27FC236}">
                <a16:creationId xmlns:a16="http://schemas.microsoft.com/office/drawing/2014/main" id="{D59D9236-2D38-BC67-2C93-E75613BD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77" y="925535"/>
            <a:ext cx="6035771" cy="329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8A286-E9A5-E8F3-13B8-F603EEF4592B}"/>
              </a:ext>
            </a:extLst>
          </p:cNvPr>
          <p:cNvSpPr txBox="1"/>
          <p:nvPr/>
        </p:nvSpPr>
        <p:spPr>
          <a:xfrm>
            <a:off x="1785257" y="4317958"/>
            <a:ext cx="572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photorealistic image of an old Indian lady wearing saree, smiling, white shiny teeth, blur background</a:t>
            </a:r>
            <a:endParaRPr lang="en-IN" i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98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5144C0A0-C9B5-6B9C-B720-FF8B81F3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57BC74E7-B6E8-589C-829F-AEB638875843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75AE7-BA0F-9908-94EC-9699F964F4A3}"/>
              </a:ext>
            </a:extLst>
          </p:cNvPr>
          <p:cNvSpPr txBox="1"/>
          <p:nvPr/>
        </p:nvSpPr>
        <p:spPr>
          <a:xfrm>
            <a:off x="2560320" y="4223658"/>
            <a:ext cx="572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watercolor painting of Marine Drive, Mumbai.</a:t>
            </a:r>
            <a:endParaRPr lang="en-IN" i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42" name="Picture 2" descr="View generated image">
            <a:extLst>
              <a:ext uri="{FF2B5EF4-FFF2-40B4-BE49-F238E27FC236}">
                <a16:creationId xmlns:a16="http://schemas.microsoft.com/office/drawing/2014/main" id="{DB3AFD39-6259-7F38-9C31-2E71C875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76" y="1012621"/>
            <a:ext cx="5716476" cy="311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81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FAC8CA1C-1A00-06E7-03B7-91BADB5AE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E9C112EB-847F-B3D5-A49B-CC244A407303}"/>
              </a:ext>
            </a:extLst>
          </p:cNvPr>
          <p:cNvSpPr/>
          <p:nvPr/>
        </p:nvSpPr>
        <p:spPr>
          <a:xfrm>
            <a:off x="435288" y="157464"/>
            <a:ext cx="7055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Veo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9F37A-48AF-9169-21EA-7ABBD4560DC7}"/>
              </a:ext>
            </a:extLst>
          </p:cNvPr>
          <p:cNvSpPr txBox="1"/>
          <p:nvPr/>
        </p:nvSpPr>
        <p:spPr>
          <a:xfrm>
            <a:off x="435288" y="609601"/>
            <a:ext cx="8125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capable video generation model that can generate high quality HD (1080p) videos up to 1 minute in different cinematic and visual styles and shots.</a:t>
            </a: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Veo is available in </a:t>
            </a:r>
            <a:r>
              <a:rPr lang="en-US" dirty="0" err="1">
                <a:solidFill>
                  <a:schemeClr val="accent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VideoFX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as a limited preview.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4E748-444E-6B23-2FC5-FD08566C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719" y="1731298"/>
            <a:ext cx="5222562" cy="2942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46F70-72CA-FC4F-5BFE-6ED73F232A7B}"/>
              </a:ext>
            </a:extLst>
          </p:cNvPr>
          <p:cNvSpPr txBox="1"/>
          <p:nvPr/>
        </p:nvSpPr>
        <p:spPr>
          <a:xfrm>
            <a:off x="7297782" y="4881890"/>
            <a:ext cx="1846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Source: Google DeepMind</a:t>
            </a:r>
            <a:endParaRPr lang="en-IN" sz="105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34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8D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/>
              <a:t>Content</a:t>
            </a:r>
            <a:endParaRPr sz="2900" b="0"/>
          </a:p>
        </p:txBody>
      </p:sp>
      <p:sp>
        <p:nvSpPr>
          <p:cNvPr id="109" name="Google Shape;109;p16"/>
          <p:cNvSpPr/>
          <p:nvPr/>
        </p:nvSpPr>
        <p:spPr>
          <a:xfrm>
            <a:off x="1365250" y="1103325"/>
            <a:ext cx="54963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to Vision Language Models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365250" y="1873250"/>
            <a:ext cx="30420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of VLMs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1365250" y="2643175"/>
            <a:ext cx="51762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PaliGemma and some examples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365250" y="3413125"/>
            <a:ext cx="26115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Imagen3 and Veo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365250" y="4183050"/>
            <a:ext cx="26115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Resources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9D71D9B0-9F67-BE46-CF03-E2250917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DF72B802-D0EE-10A6-3A20-AB6114C6A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Resources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9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E404844-BE34-1785-5C53-677968D38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>
            <a:extLst>
              <a:ext uri="{FF2B5EF4-FFF2-40B4-BE49-F238E27FC236}">
                <a16:creationId xmlns:a16="http://schemas.microsoft.com/office/drawing/2014/main" id="{0A166EA9-61C9-F530-6AA9-4E8333171336}"/>
              </a:ext>
            </a:extLst>
          </p:cNvPr>
          <p:cNvSpPr/>
          <p:nvPr/>
        </p:nvSpPr>
        <p:spPr>
          <a:xfrm>
            <a:off x="1365250" y="1103325"/>
            <a:ext cx="5801904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Vision Language Models: </a:t>
            </a:r>
            <a:r>
              <a:rPr lang="en-IN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https://huggingface.co/blog/vlms</a:t>
            </a:r>
          </a:p>
        </p:txBody>
      </p:sp>
      <p:sp>
        <p:nvSpPr>
          <p:cNvPr id="93" name="Google Shape;93;p15">
            <a:extLst>
              <a:ext uri="{FF2B5EF4-FFF2-40B4-BE49-F238E27FC236}">
                <a16:creationId xmlns:a16="http://schemas.microsoft.com/office/drawing/2014/main" id="{24AE0223-7B1A-356D-E7ED-BD5CDE010C52}"/>
              </a:ext>
            </a:extLst>
          </p:cNvPr>
          <p:cNvSpPr/>
          <p:nvPr/>
        </p:nvSpPr>
        <p:spPr>
          <a:xfrm>
            <a:off x="1365249" y="1873250"/>
            <a:ext cx="6106705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Gemma official documentation: </a:t>
            </a:r>
            <a:r>
              <a:rPr lang="en-IN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https://ai.google.dev/gemma/</a:t>
            </a:r>
            <a:endParaRPr sz="1600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4" name="Google Shape;94;p15">
            <a:extLst>
              <a:ext uri="{FF2B5EF4-FFF2-40B4-BE49-F238E27FC236}">
                <a16:creationId xmlns:a16="http://schemas.microsoft.com/office/drawing/2014/main" id="{E64AC37F-5935-3F08-71EB-63A2C03CB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AF673B7E-5C28-465E-D3D9-0C8D30633E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>
            <a:extLst>
              <a:ext uri="{FF2B5EF4-FFF2-40B4-BE49-F238E27FC236}">
                <a16:creationId xmlns:a16="http://schemas.microsoft.com/office/drawing/2014/main" id="{F6DFF56D-27FD-0100-CD33-E24A01D39A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>
            <a:extLst>
              <a:ext uri="{FF2B5EF4-FFF2-40B4-BE49-F238E27FC236}">
                <a16:creationId xmlns:a16="http://schemas.microsoft.com/office/drawing/2014/main" id="{C9BB5468-8FCA-8039-578B-FCA9B0ACE5C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>
            <a:extLst>
              <a:ext uri="{FF2B5EF4-FFF2-40B4-BE49-F238E27FC236}">
                <a16:creationId xmlns:a16="http://schemas.microsoft.com/office/drawing/2014/main" id="{49270725-A63E-0DC5-FC9C-1AF3ACCD631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FF463EA4-6F6F-1789-7825-E4B5BFD61AFD}"/>
              </a:ext>
            </a:extLst>
          </p:cNvPr>
          <p:cNvSpPr/>
          <p:nvPr/>
        </p:nvSpPr>
        <p:spPr>
          <a:xfrm>
            <a:off x="1365250" y="2643175"/>
            <a:ext cx="5941241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PaliGemma: </a:t>
            </a:r>
            <a:r>
              <a:rPr lang="en-US" sz="1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https://ai.google.dev/gemma/docs/paligemma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69608611-B5A6-BE28-31C2-8F3BBC1AEFA9}"/>
              </a:ext>
            </a:extLst>
          </p:cNvPr>
          <p:cNvSpPr/>
          <p:nvPr/>
        </p:nvSpPr>
        <p:spPr>
          <a:xfrm>
            <a:off x="1365250" y="3413125"/>
            <a:ext cx="7273652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Gemma Cookbook: </a:t>
            </a:r>
            <a:r>
              <a:rPr lang="en-US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https://github.com/google-gemini/gemma-cookbook </a:t>
            </a:r>
            <a:endParaRPr sz="1600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18DB64D5-6170-18BD-4AAC-FA0CD0CC6A9E}"/>
              </a:ext>
            </a:extLst>
          </p:cNvPr>
          <p:cNvSpPr/>
          <p:nvPr/>
        </p:nvSpPr>
        <p:spPr>
          <a:xfrm>
            <a:off x="1365250" y="4183050"/>
            <a:ext cx="710819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Get started here: </a:t>
            </a:r>
            <a:r>
              <a:rPr lang="en-US" sz="1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https://github.com/NSTiwari/PaliGemma</a:t>
            </a:r>
            <a:endParaRPr lang="en-US" sz="1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2" name="Google Shape;102;p15">
            <a:extLst>
              <a:ext uri="{FF2B5EF4-FFF2-40B4-BE49-F238E27FC236}">
                <a16:creationId xmlns:a16="http://schemas.microsoft.com/office/drawing/2014/main" id="{026AC38B-4B14-9E97-D97C-FD0818FE0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596" y="0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 dirty="0"/>
              <a:t>Resources</a:t>
            </a:r>
            <a:endParaRPr sz="2900" b="0" dirty="0"/>
          </a:p>
        </p:txBody>
      </p:sp>
    </p:spTree>
    <p:extLst>
      <p:ext uri="{BB962C8B-B14F-4D97-AF65-F5344CB8AC3E}">
        <p14:creationId xmlns:p14="http://schemas.microsoft.com/office/powerpoint/2010/main" val="1912940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>
          <a:extLst>
            <a:ext uri="{FF2B5EF4-FFF2-40B4-BE49-F238E27FC236}">
              <a16:creationId xmlns:a16="http://schemas.microsoft.com/office/drawing/2014/main" id="{84A45963-A555-89B6-5128-F79DB4921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>
            <a:extLst>
              <a:ext uri="{FF2B5EF4-FFF2-40B4-BE49-F238E27FC236}">
                <a16:creationId xmlns:a16="http://schemas.microsoft.com/office/drawing/2014/main" id="{56AE4187-0956-F46D-10E1-C56A6D83610B}"/>
              </a:ext>
            </a:extLst>
          </p:cNvPr>
          <p:cNvSpPr txBox="1"/>
          <p:nvPr/>
        </p:nvSpPr>
        <p:spPr>
          <a:xfrm>
            <a:off x="6813718" y="840977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Lucknow 2024</a:t>
            </a:r>
            <a:endParaRPr sz="95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30">
            <a:extLst>
              <a:ext uri="{FF2B5EF4-FFF2-40B4-BE49-F238E27FC236}">
                <a16:creationId xmlns:a16="http://schemas.microsoft.com/office/drawing/2014/main" id="{247E1EEA-A0FD-0220-F486-11107AC45816}"/>
              </a:ext>
            </a:extLst>
          </p:cNvPr>
          <p:cNvSpPr txBox="1"/>
          <p:nvPr/>
        </p:nvSpPr>
        <p:spPr>
          <a:xfrm>
            <a:off x="3073018" y="1450404"/>
            <a:ext cx="4493700" cy="16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sz="33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7DB2E9-3B6D-38BA-696B-4352EB3C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2206254"/>
            <a:ext cx="2372347" cy="2189202"/>
          </a:xfrm>
          <a:prstGeom prst="rect">
            <a:avLst/>
          </a:prstGeom>
        </p:spPr>
      </p:pic>
      <p:sp>
        <p:nvSpPr>
          <p:cNvPr id="3" name="Google Shape;129;p18">
            <a:extLst>
              <a:ext uri="{FF2B5EF4-FFF2-40B4-BE49-F238E27FC236}">
                <a16:creationId xmlns:a16="http://schemas.microsoft.com/office/drawing/2014/main" id="{B911C6FB-AB44-1070-96E3-E10BF7EC3B0A}"/>
              </a:ext>
            </a:extLst>
          </p:cNvPr>
          <p:cNvSpPr/>
          <p:nvPr/>
        </p:nvSpPr>
        <p:spPr>
          <a:xfrm>
            <a:off x="1023995" y="2381579"/>
            <a:ext cx="3021873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linkedin.com/in/tiwari-nitin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29;p18">
            <a:extLst>
              <a:ext uri="{FF2B5EF4-FFF2-40B4-BE49-F238E27FC236}">
                <a16:creationId xmlns:a16="http://schemas.microsoft.com/office/drawing/2014/main" id="{F73546AC-A860-B56E-BAB5-C2BC3915608A}"/>
              </a:ext>
            </a:extLst>
          </p:cNvPr>
          <p:cNvSpPr/>
          <p:nvPr/>
        </p:nvSpPr>
        <p:spPr>
          <a:xfrm>
            <a:off x="1023994" y="2945906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medium.com/@tiwarinitin1999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29;p18">
            <a:extLst>
              <a:ext uri="{FF2B5EF4-FFF2-40B4-BE49-F238E27FC236}">
                <a16:creationId xmlns:a16="http://schemas.microsoft.com/office/drawing/2014/main" id="{FCAB711E-B574-BB82-F61B-C3D53D9554F9}"/>
              </a:ext>
            </a:extLst>
          </p:cNvPr>
          <p:cNvSpPr/>
          <p:nvPr/>
        </p:nvSpPr>
        <p:spPr>
          <a:xfrm>
            <a:off x="1045029" y="3458691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x.com/@NSTiwari21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29;p18">
            <a:extLst>
              <a:ext uri="{FF2B5EF4-FFF2-40B4-BE49-F238E27FC236}">
                <a16:creationId xmlns:a16="http://schemas.microsoft.com/office/drawing/2014/main" id="{3AE9785C-0121-440C-EEB5-03111DA51F74}"/>
              </a:ext>
            </a:extLst>
          </p:cNvPr>
          <p:cNvSpPr/>
          <p:nvPr/>
        </p:nvSpPr>
        <p:spPr>
          <a:xfrm>
            <a:off x="1045029" y="3977812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ithub.com/NSTiwari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63633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 idx="4294967295"/>
          </p:nvPr>
        </p:nvSpPr>
        <p:spPr>
          <a:xfrm>
            <a:off x="2738072" y="1136925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759"/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Vision Language Models</a:t>
            </a:r>
            <a:endParaRPr sz="358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159450" y="1035050"/>
            <a:ext cx="85269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Vision Language Models are </a:t>
            </a:r>
            <a:r>
              <a:rPr lang="en" sz="1700" dirty="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models that learn from images and text, generating text outputs from image-text input pairs.</a:t>
            </a: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They excel in </a:t>
            </a:r>
            <a:r>
              <a:rPr lang="en" sz="17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zero-shot</a:t>
            </a: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capabilities and can perform tasks like image recognition, visual question answering, document understanding, and more.</a:t>
            </a: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These models can also capture spatial properties and output bounding boxes or segmentation masks for specific objects.</a:t>
            </a: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298150" y="324400"/>
            <a:ext cx="5048914" cy="58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What are Vision Language Models?</a:t>
            </a:r>
            <a:endParaRPr sz="22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>
          <a:extLst>
            <a:ext uri="{FF2B5EF4-FFF2-40B4-BE49-F238E27FC236}">
              <a16:creationId xmlns:a16="http://schemas.microsoft.com/office/drawing/2014/main" id="{ADB54148-F72D-B420-4AC2-2DC40802A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7B45A-96B4-2130-8A17-42B93EB5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81" y="609335"/>
            <a:ext cx="1538464" cy="2220872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39D517-865A-1A44-EDBE-1C5F43F83A0D}"/>
              </a:ext>
            </a:extLst>
          </p:cNvPr>
          <p:cNvSpPr/>
          <p:nvPr/>
        </p:nvSpPr>
        <p:spPr>
          <a:xfrm>
            <a:off x="1021114" y="1738842"/>
            <a:ext cx="1724378" cy="34713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Objects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4DF4D0-4CF0-017B-D524-E95D7D301907}"/>
              </a:ext>
            </a:extLst>
          </p:cNvPr>
          <p:cNvSpPr/>
          <p:nvPr/>
        </p:nvSpPr>
        <p:spPr>
          <a:xfrm>
            <a:off x="4145668" y="3057525"/>
            <a:ext cx="1119364" cy="9048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Vision Language Model</a:t>
            </a:r>
            <a:endParaRPr lang="en-IN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C28F2D-D6B2-5C24-FD83-1186AA3E0B53}"/>
              </a:ext>
            </a:extLst>
          </p:cNvPr>
          <p:cNvSpPr/>
          <p:nvPr/>
        </p:nvSpPr>
        <p:spPr>
          <a:xfrm>
            <a:off x="1021114" y="3057525"/>
            <a:ext cx="1724378" cy="347133"/>
          </a:xfrm>
          <a:prstGeom prst="roundRect">
            <a:avLst/>
          </a:prstGeom>
          <a:solidFill>
            <a:srgbClr val="BFEBCB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Segment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4C9131-92FE-D58E-51D6-3F1A102AB0C8}"/>
              </a:ext>
            </a:extLst>
          </p:cNvPr>
          <p:cNvSpPr/>
          <p:nvPr/>
        </p:nvSpPr>
        <p:spPr>
          <a:xfrm>
            <a:off x="1021114" y="4214039"/>
            <a:ext cx="1724378" cy="657225"/>
          </a:xfrm>
          <a:prstGeom prst="roundRect">
            <a:avLst/>
          </a:prstGeom>
          <a:solidFill>
            <a:srgbClr val="FEE7A8"/>
          </a:solidFill>
          <a:ln>
            <a:solidFill>
              <a:srgbClr val="FABA1F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text is present in this image?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54573-6900-410A-0826-E138259194B8}"/>
              </a:ext>
            </a:extLst>
          </p:cNvPr>
          <p:cNvSpPr txBox="1"/>
          <p:nvPr/>
        </p:nvSpPr>
        <p:spPr>
          <a:xfrm>
            <a:off x="940329" y="2756814"/>
            <a:ext cx="2186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Zero-shot Segmentation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C8B12-463B-2A83-04BC-442A471F45FE}"/>
              </a:ext>
            </a:extLst>
          </p:cNvPr>
          <p:cNvSpPr txBox="1"/>
          <p:nvPr/>
        </p:nvSpPr>
        <p:spPr>
          <a:xfrm>
            <a:off x="628296" y="1429809"/>
            <a:ext cx="2510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Zero-shot Object Detection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0E33A-4F65-D340-A0AD-A8D7E03ADC0E}"/>
              </a:ext>
            </a:extLst>
          </p:cNvPr>
          <p:cNvSpPr txBox="1"/>
          <p:nvPr/>
        </p:nvSpPr>
        <p:spPr>
          <a:xfrm>
            <a:off x="1344963" y="3905006"/>
            <a:ext cx="1886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 QA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3CAA74-D66F-8150-1B03-C632D1CBF91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45492" y="1912409"/>
            <a:ext cx="1400176" cy="159755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76FC4EE4-B21E-9229-84C5-2827C99978DE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745492" y="3231092"/>
            <a:ext cx="1400176" cy="27887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45FC147-C655-0036-AB75-E177D03801F0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2745492" y="3509963"/>
            <a:ext cx="1400176" cy="103268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121278-C729-2C77-0F73-1BB3B54BF419}"/>
              </a:ext>
            </a:extLst>
          </p:cNvPr>
          <p:cNvSpPr/>
          <p:nvPr/>
        </p:nvSpPr>
        <p:spPr>
          <a:xfrm>
            <a:off x="6343297" y="4182005"/>
            <a:ext cx="2067278" cy="657225"/>
          </a:xfrm>
          <a:prstGeom prst="roundRect">
            <a:avLst/>
          </a:prstGeom>
          <a:solidFill>
            <a:srgbClr val="FEE7A8"/>
          </a:solidFill>
          <a:ln>
            <a:solidFill>
              <a:srgbClr val="FABA1F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Venturing into the world of Keras and TensorFlow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4308228-91C5-A837-C8C7-7F469DD724F6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265032" y="3509963"/>
            <a:ext cx="1078265" cy="100065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29;p18">
            <a:extLst>
              <a:ext uri="{FF2B5EF4-FFF2-40B4-BE49-F238E27FC236}">
                <a16:creationId xmlns:a16="http://schemas.microsoft.com/office/drawing/2014/main" id="{9B08EC99-3014-F871-B728-1226C151B427}"/>
              </a:ext>
            </a:extLst>
          </p:cNvPr>
          <p:cNvSpPr/>
          <p:nvPr/>
        </p:nvSpPr>
        <p:spPr>
          <a:xfrm>
            <a:off x="320890" y="170245"/>
            <a:ext cx="3079533" cy="36160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Vision Language Models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5E6AFFF-964B-171C-4A88-2747835D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884" y="170245"/>
            <a:ext cx="1229608" cy="1734926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D3D0F6-D618-159D-A104-A74E8A9D2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546" y="2103702"/>
            <a:ext cx="1244125" cy="1734926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444A343-9DFA-0B4C-01E4-1368E7380507}"/>
              </a:ext>
            </a:extLst>
          </p:cNvPr>
          <p:cNvCxnSpPr>
            <a:stCxn id="6" idx="3"/>
            <a:endCxn id="27" idx="1"/>
          </p:cNvCxnSpPr>
          <p:nvPr/>
        </p:nvCxnSpPr>
        <p:spPr>
          <a:xfrm flipV="1">
            <a:off x="5265032" y="1037708"/>
            <a:ext cx="1714852" cy="247225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1A1BD23A-CD4B-9720-0367-458B31EEBC56}"/>
              </a:ext>
            </a:extLst>
          </p:cNvPr>
          <p:cNvCxnSpPr>
            <a:stCxn id="6" idx="3"/>
            <a:endCxn id="29" idx="1"/>
          </p:cNvCxnSpPr>
          <p:nvPr/>
        </p:nvCxnSpPr>
        <p:spPr>
          <a:xfrm flipV="1">
            <a:off x="5265032" y="2971165"/>
            <a:ext cx="1694514" cy="53879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60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 idx="4294967295"/>
          </p:nvPr>
        </p:nvSpPr>
        <p:spPr>
          <a:xfrm>
            <a:off x="2867197" y="1658067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 dirty="0"/>
              <a:t>Architecture of VLMs</a:t>
            </a:r>
            <a:endParaRPr sz="35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23" y="4266106"/>
            <a:ext cx="902450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>
            <a:off x="1095198" y="3331657"/>
            <a:ext cx="1590000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Image Encoder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447492" y="1140472"/>
            <a:ext cx="4209300" cy="1899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959442" y="1409422"/>
            <a:ext cx="3185400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Text Decoder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93846" y="2256076"/>
            <a:ext cx="1590000" cy="576600"/>
          </a:xfrm>
          <a:prstGeom prst="roundRect">
            <a:avLst>
              <a:gd name="adj" fmla="val 16667"/>
            </a:avLst>
          </a:prstGeom>
          <a:solidFill>
            <a:srgbClr val="EA4335"/>
          </a:solidFill>
          <a:ln w="9525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b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Projector</a:t>
            </a:r>
            <a:endParaRPr b="1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2BC21-9F06-8265-FA90-5CBBBDF3CC26}"/>
              </a:ext>
            </a:extLst>
          </p:cNvPr>
          <p:cNvSpPr txBox="1"/>
          <p:nvPr/>
        </p:nvSpPr>
        <p:spPr>
          <a:xfrm>
            <a:off x="3052730" y="2524899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33C925-659F-77A9-2AB4-BEA49524EF26}"/>
              </a:ext>
            </a:extLst>
          </p:cNvPr>
          <p:cNvCxnSpPr>
            <a:cxnSpLocks/>
          </p:cNvCxnSpPr>
          <p:nvPr/>
        </p:nvCxnSpPr>
        <p:spPr>
          <a:xfrm flipV="1">
            <a:off x="3488267" y="1815022"/>
            <a:ext cx="0" cy="709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DB0934-DE8D-D408-CCC9-68650F063D2E}"/>
              </a:ext>
            </a:extLst>
          </p:cNvPr>
          <p:cNvCxnSpPr>
            <a:cxnSpLocks/>
          </p:cNvCxnSpPr>
          <p:nvPr/>
        </p:nvCxnSpPr>
        <p:spPr>
          <a:xfrm flipV="1">
            <a:off x="1871133" y="2832676"/>
            <a:ext cx="0" cy="498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4D964E-F4A7-4BA2-FBE6-34777FDCB8E7}"/>
              </a:ext>
            </a:extLst>
          </p:cNvPr>
          <p:cNvCxnSpPr>
            <a:cxnSpLocks/>
          </p:cNvCxnSpPr>
          <p:nvPr/>
        </p:nvCxnSpPr>
        <p:spPr>
          <a:xfrm flipV="1">
            <a:off x="1871133" y="1817329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BAECB1-CDFA-266F-59F4-690419459E1C}"/>
              </a:ext>
            </a:extLst>
          </p:cNvPr>
          <p:cNvCxnSpPr>
            <a:cxnSpLocks/>
          </p:cNvCxnSpPr>
          <p:nvPr/>
        </p:nvCxnSpPr>
        <p:spPr>
          <a:xfrm flipV="1">
            <a:off x="1871133" y="3737257"/>
            <a:ext cx="0" cy="498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12F4B-9939-0AFA-19C9-5ABEF66F9446}"/>
              </a:ext>
            </a:extLst>
          </p:cNvPr>
          <p:cNvCxnSpPr>
            <a:cxnSpLocks/>
          </p:cNvCxnSpPr>
          <p:nvPr/>
        </p:nvCxnSpPr>
        <p:spPr>
          <a:xfrm flipV="1">
            <a:off x="2565401" y="935698"/>
            <a:ext cx="0" cy="44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5197D7-B76B-2B8C-A8EE-E5F226F5C332}"/>
              </a:ext>
            </a:extLst>
          </p:cNvPr>
          <p:cNvSpPr txBox="1"/>
          <p:nvPr/>
        </p:nvSpPr>
        <p:spPr>
          <a:xfrm>
            <a:off x="2118859" y="694259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Output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" name="Google Shape;150;p21">
            <a:extLst>
              <a:ext uri="{FF2B5EF4-FFF2-40B4-BE49-F238E27FC236}">
                <a16:creationId xmlns:a16="http://schemas.microsoft.com/office/drawing/2014/main" id="{DD8E258B-9EA4-FD3A-3182-A1450E806121}"/>
              </a:ext>
            </a:extLst>
          </p:cNvPr>
          <p:cNvSpPr/>
          <p:nvPr/>
        </p:nvSpPr>
        <p:spPr>
          <a:xfrm>
            <a:off x="5737904" y="1173675"/>
            <a:ext cx="2446654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Text Decoder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D1CCB-E00A-E442-0592-FF1B87360F24}"/>
              </a:ext>
            </a:extLst>
          </p:cNvPr>
          <p:cNvSpPr txBox="1"/>
          <p:nvPr/>
        </p:nvSpPr>
        <p:spPr>
          <a:xfrm>
            <a:off x="2764429" y="3403265"/>
            <a:ext cx="171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{CLIP, SigLIP etc.}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A44BC-35B3-6B15-7CE4-B4BE3D22FBAB}"/>
              </a:ext>
            </a:extLst>
          </p:cNvPr>
          <p:cNvSpPr/>
          <p:nvPr/>
        </p:nvSpPr>
        <p:spPr>
          <a:xfrm>
            <a:off x="2565401" y="4326470"/>
            <a:ext cx="199028" cy="1947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1DAEA-DCB2-52F4-263B-0AD9EF9BED86}"/>
              </a:ext>
            </a:extLst>
          </p:cNvPr>
          <p:cNvSpPr txBox="1"/>
          <p:nvPr/>
        </p:nvSpPr>
        <p:spPr>
          <a:xfrm>
            <a:off x="2810059" y="4301014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Frozen (not trainable)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38E98-9223-8288-345F-194ECCBA5B05}"/>
              </a:ext>
            </a:extLst>
          </p:cNvPr>
          <p:cNvSpPr/>
          <p:nvPr/>
        </p:nvSpPr>
        <p:spPr>
          <a:xfrm>
            <a:off x="2569076" y="4629756"/>
            <a:ext cx="199028" cy="19473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DC3C8-73B2-5005-0357-B971086494C3}"/>
              </a:ext>
            </a:extLst>
          </p:cNvPr>
          <p:cNvSpPr txBox="1"/>
          <p:nvPr/>
        </p:nvSpPr>
        <p:spPr>
          <a:xfrm>
            <a:off x="2810058" y="4611388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Not frozen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9" name="Google Shape;151;p21">
            <a:extLst>
              <a:ext uri="{FF2B5EF4-FFF2-40B4-BE49-F238E27FC236}">
                <a16:creationId xmlns:a16="http://schemas.microsoft.com/office/drawing/2014/main" id="{28155356-BE4F-DF91-D9F2-6CB6E65C73EA}"/>
              </a:ext>
            </a:extLst>
          </p:cNvPr>
          <p:cNvSpPr/>
          <p:nvPr/>
        </p:nvSpPr>
        <p:spPr>
          <a:xfrm>
            <a:off x="5644770" y="2957857"/>
            <a:ext cx="1450295" cy="498981"/>
          </a:xfrm>
          <a:prstGeom prst="roundRect">
            <a:avLst>
              <a:gd name="adj" fmla="val 16667"/>
            </a:avLst>
          </a:prstGeom>
          <a:solidFill>
            <a:srgbClr val="4CA753"/>
          </a:solidFill>
          <a:ln w="9525" cap="flat" cmpd="sng">
            <a:solidFill>
              <a:srgbClr val="4CA7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b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Projector</a:t>
            </a:r>
            <a:endParaRPr sz="1200" b="1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4584D3-78CD-4806-BDF5-B14B9EB3723C}"/>
              </a:ext>
            </a:extLst>
          </p:cNvPr>
          <p:cNvCxnSpPr>
            <a:cxnSpLocks/>
          </p:cNvCxnSpPr>
          <p:nvPr/>
        </p:nvCxnSpPr>
        <p:spPr>
          <a:xfrm flipV="1">
            <a:off x="6392333" y="2524899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7590511-DCC3-2503-9B5A-C6E3D3DE86DC}"/>
              </a:ext>
            </a:extLst>
          </p:cNvPr>
          <p:cNvSpPr/>
          <p:nvPr/>
        </p:nvSpPr>
        <p:spPr>
          <a:xfrm>
            <a:off x="5803897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C5EDDB-EC5D-6BDB-4D46-C83335F58535}"/>
              </a:ext>
            </a:extLst>
          </p:cNvPr>
          <p:cNvSpPr/>
          <p:nvPr/>
        </p:nvSpPr>
        <p:spPr>
          <a:xfrm>
            <a:off x="6017090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40F533C-6B71-6F71-524A-326AA2D32D11}"/>
              </a:ext>
            </a:extLst>
          </p:cNvPr>
          <p:cNvSpPr/>
          <p:nvPr/>
        </p:nvSpPr>
        <p:spPr>
          <a:xfrm>
            <a:off x="6236282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60D640-6B3F-7A2B-BF02-D02DF2439BB6}"/>
              </a:ext>
            </a:extLst>
          </p:cNvPr>
          <p:cNvSpPr/>
          <p:nvPr/>
        </p:nvSpPr>
        <p:spPr>
          <a:xfrm>
            <a:off x="6449475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DFDCF23-70AA-35FE-2AE2-7FF01095427E}"/>
              </a:ext>
            </a:extLst>
          </p:cNvPr>
          <p:cNvSpPr/>
          <p:nvPr/>
        </p:nvSpPr>
        <p:spPr>
          <a:xfrm>
            <a:off x="7366281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4667C9-B934-36DD-A29C-B961E0F83F43}"/>
              </a:ext>
            </a:extLst>
          </p:cNvPr>
          <p:cNvSpPr/>
          <p:nvPr/>
        </p:nvSpPr>
        <p:spPr>
          <a:xfrm>
            <a:off x="7579474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576CBC-3687-2A40-9F33-7C22FC881EDF}"/>
              </a:ext>
            </a:extLst>
          </p:cNvPr>
          <p:cNvSpPr/>
          <p:nvPr/>
        </p:nvSpPr>
        <p:spPr>
          <a:xfrm>
            <a:off x="7798666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D930737-C9EC-C430-3285-8E4F5E447562}"/>
              </a:ext>
            </a:extLst>
          </p:cNvPr>
          <p:cNvSpPr/>
          <p:nvPr/>
        </p:nvSpPr>
        <p:spPr>
          <a:xfrm>
            <a:off x="8011859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E9DF59-AF36-F005-1E56-37CE967B9E0A}"/>
              </a:ext>
            </a:extLst>
          </p:cNvPr>
          <p:cNvCxnSpPr>
            <a:cxnSpLocks/>
          </p:cNvCxnSpPr>
          <p:nvPr/>
        </p:nvCxnSpPr>
        <p:spPr>
          <a:xfrm flipV="1">
            <a:off x="7798666" y="2545476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AA023CA-A99A-BC0F-1B66-81CF91AF53DC}"/>
              </a:ext>
            </a:extLst>
          </p:cNvPr>
          <p:cNvSpPr txBox="1"/>
          <p:nvPr/>
        </p:nvSpPr>
        <p:spPr>
          <a:xfrm>
            <a:off x="7332175" y="3030428"/>
            <a:ext cx="1092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8A1C0B-26B9-2F4F-D74D-1D4EAF6DACDA}"/>
              </a:ext>
            </a:extLst>
          </p:cNvPr>
          <p:cNvCxnSpPr>
            <a:cxnSpLocks/>
          </p:cNvCxnSpPr>
          <p:nvPr/>
        </p:nvCxnSpPr>
        <p:spPr>
          <a:xfrm flipV="1">
            <a:off x="7024444" y="1631715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0A6BD8-8F95-E1B4-D05D-1BC29C5D8199}"/>
              </a:ext>
            </a:extLst>
          </p:cNvPr>
          <p:cNvSpPr txBox="1"/>
          <p:nvPr/>
        </p:nvSpPr>
        <p:spPr>
          <a:xfrm>
            <a:off x="5401732" y="2044096"/>
            <a:ext cx="3361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Projected visual tokens   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+</a:t>
            </a:r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text embedded tokens </a:t>
            </a:r>
            <a:endParaRPr lang="en-IN" sz="105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2A2825-5725-4547-2554-772F0046F005}"/>
              </a:ext>
            </a:extLst>
          </p:cNvPr>
          <p:cNvCxnSpPr>
            <a:cxnSpLocks/>
          </p:cNvCxnSpPr>
          <p:nvPr/>
        </p:nvCxnSpPr>
        <p:spPr>
          <a:xfrm>
            <a:off x="4656792" y="2097740"/>
            <a:ext cx="575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129;p18">
            <a:extLst>
              <a:ext uri="{FF2B5EF4-FFF2-40B4-BE49-F238E27FC236}">
                <a16:creationId xmlns:a16="http://schemas.microsoft.com/office/drawing/2014/main" id="{C0A81B37-9728-C758-783E-FAFEAD6573D0}"/>
              </a:ext>
            </a:extLst>
          </p:cNvPr>
          <p:cNvSpPr/>
          <p:nvPr/>
        </p:nvSpPr>
        <p:spPr>
          <a:xfrm>
            <a:off x="435289" y="183590"/>
            <a:ext cx="332381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of a typical VLM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>
          <a:extLst>
            <a:ext uri="{FF2B5EF4-FFF2-40B4-BE49-F238E27FC236}">
              <a16:creationId xmlns:a16="http://schemas.microsoft.com/office/drawing/2014/main" id="{75CD9DFF-9538-558B-1E23-6DEECEE16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29;p18">
            <a:extLst>
              <a:ext uri="{FF2B5EF4-FFF2-40B4-BE49-F238E27FC236}">
                <a16:creationId xmlns:a16="http://schemas.microsoft.com/office/drawing/2014/main" id="{DAA63948-305C-8103-D2D2-B2C58F39AB5A}"/>
              </a:ext>
            </a:extLst>
          </p:cNvPr>
          <p:cNvSpPr/>
          <p:nvPr/>
        </p:nvSpPr>
        <p:spPr>
          <a:xfrm>
            <a:off x="435289" y="183590"/>
            <a:ext cx="4981442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Contrastive Language-Image Pretraining (CLIP)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D9A13-399E-1884-7A0A-59994F72AC8F}"/>
              </a:ext>
            </a:extLst>
          </p:cNvPr>
          <p:cNvSpPr txBox="1"/>
          <p:nvPr/>
        </p:nvSpPr>
        <p:spPr>
          <a:xfrm>
            <a:off x="686107" y="4422616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 Images</a:t>
            </a:r>
            <a:endParaRPr lang="en-IN" sz="1200" dirty="0">
              <a:solidFill>
                <a:schemeClr val="accent2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F5D6F8D1-A409-03F0-F16D-E6481F63A458}"/>
              </a:ext>
            </a:extLst>
          </p:cNvPr>
          <p:cNvSpPr/>
          <p:nvPr/>
        </p:nvSpPr>
        <p:spPr>
          <a:xfrm rot="5400000">
            <a:off x="3126269" y="3012919"/>
            <a:ext cx="1396033" cy="1000125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547D285D-CFDD-2D7D-D1B8-DA8248B985A4}"/>
              </a:ext>
            </a:extLst>
          </p:cNvPr>
          <p:cNvSpPr/>
          <p:nvPr/>
        </p:nvSpPr>
        <p:spPr>
          <a:xfrm rot="5400000">
            <a:off x="3126269" y="1130457"/>
            <a:ext cx="1396033" cy="1000125"/>
          </a:xfrm>
          <a:prstGeom prst="trapezoi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788FD1-D4C3-291B-0632-22218202DF64}"/>
              </a:ext>
            </a:extLst>
          </p:cNvPr>
          <p:cNvSpPr txBox="1"/>
          <p:nvPr/>
        </p:nvSpPr>
        <p:spPr>
          <a:xfrm>
            <a:off x="3345916" y="3260639"/>
            <a:ext cx="95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</a:t>
            </a:r>
            <a:b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Encoder</a:t>
            </a:r>
            <a:endParaRPr lang="en-IN" sz="1300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118E9-7837-774D-CEA6-21CA80734B2E}"/>
              </a:ext>
            </a:extLst>
          </p:cNvPr>
          <p:cNvSpPr txBox="1"/>
          <p:nvPr/>
        </p:nvSpPr>
        <p:spPr>
          <a:xfrm>
            <a:off x="3348035" y="1388160"/>
            <a:ext cx="95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</a:t>
            </a:r>
            <a:b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Encoder</a:t>
            </a:r>
            <a:endParaRPr lang="en-IN" sz="13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33D458E-4960-2F6D-9328-BF474415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8" y="1371914"/>
            <a:ext cx="2109788" cy="5238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D9D7BDB-1479-06B6-251C-BD70E773F32C}"/>
              </a:ext>
            </a:extLst>
          </p:cNvPr>
          <p:cNvSpPr txBox="1"/>
          <p:nvPr/>
        </p:nvSpPr>
        <p:spPr>
          <a:xfrm>
            <a:off x="524241" y="1429045"/>
            <a:ext cx="2075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dog sitting on a bench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C582C-1634-6A32-2360-A17B7D421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2541431"/>
            <a:ext cx="1838325" cy="19431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C38D46-5B5C-4472-0E15-29C8841DF18C}"/>
              </a:ext>
            </a:extLst>
          </p:cNvPr>
          <p:cNvCxnSpPr>
            <a:cxnSpLocks/>
          </p:cNvCxnSpPr>
          <p:nvPr/>
        </p:nvCxnSpPr>
        <p:spPr>
          <a:xfrm>
            <a:off x="2399140" y="3503829"/>
            <a:ext cx="925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8136152-17FA-7BE6-0BAA-13552AF30970}"/>
              </a:ext>
            </a:extLst>
          </p:cNvPr>
          <p:cNvSpPr/>
          <p:nvPr/>
        </p:nvSpPr>
        <p:spPr>
          <a:xfrm>
            <a:off x="6106163" y="257175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022CA80-48AF-5ABA-BFC1-9A16E32FC686}"/>
              </a:ext>
            </a:extLst>
          </p:cNvPr>
          <p:cNvSpPr/>
          <p:nvPr/>
        </p:nvSpPr>
        <p:spPr>
          <a:xfrm>
            <a:off x="5726435" y="2571752"/>
            <a:ext cx="396240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740C000-6922-0625-B628-5A2C4A4CED80}"/>
              </a:ext>
            </a:extLst>
          </p:cNvPr>
          <p:cNvSpPr/>
          <p:nvPr/>
        </p:nvSpPr>
        <p:spPr>
          <a:xfrm>
            <a:off x="6502403" y="257175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614FF0E-9224-8DDB-0B81-EEDBC516AC80}"/>
              </a:ext>
            </a:extLst>
          </p:cNvPr>
          <p:cNvSpPr/>
          <p:nvPr/>
        </p:nvSpPr>
        <p:spPr>
          <a:xfrm>
            <a:off x="6915155" y="257175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A1FDC07-B648-7AE5-E1CF-67F6F232FCF4}"/>
              </a:ext>
            </a:extLst>
          </p:cNvPr>
          <p:cNvSpPr/>
          <p:nvPr/>
        </p:nvSpPr>
        <p:spPr>
          <a:xfrm>
            <a:off x="7327907" y="2571749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48758FD-9C6F-0821-2959-28AEAC6C0420}"/>
              </a:ext>
            </a:extLst>
          </p:cNvPr>
          <p:cNvSpPr/>
          <p:nvPr/>
        </p:nvSpPr>
        <p:spPr>
          <a:xfrm>
            <a:off x="6106163" y="2910304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A97870A8-D9BF-AA73-5EEF-2CBDD7FFC761}"/>
              </a:ext>
            </a:extLst>
          </p:cNvPr>
          <p:cNvSpPr/>
          <p:nvPr/>
        </p:nvSpPr>
        <p:spPr>
          <a:xfrm>
            <a:off x="5726435" y="2910304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09D041F-9630-DD76-3331-0F8BA5995D2A}"/>
              </a:ext>
            </a:extLst>
          </p:cNvPr>
          <p:cNvSpPr/>
          <p:nvPr/>
        </p:nvSpPr>
        <p:spPr>
          <a:xfrm>
            <a:off x="6502403" y="291030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9F80DAA-B7BA-37BC-2AD6-12A790FE9FD2}"/>
              </a:ext>
            </a:extLst>
          </p:cNvPr>
          <p:cNvSpPr/>
          <p:nvPr/>
        </p:nvSpPr>
        <p:spPr>
          <a:xfrm>
            <a:off x="6915155" y="291030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13D363-7DA9-F4F8-ACAB-D5C21D01729D}"/>
              </a:ext>
            </a:extLst>
          </p:cNvPr>
          <p:cNvSpPr/>
          <p:nvPr/>
        </p:nvSpPr>
        <p:spPr>
          <a:xfrm>
            <a:off x="7327907" y="291030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739B7F7-03E7-A0D1-5F0F-3AB7807F92BA}"/>
              </a:ext>
            </a:extLst>
          </p:cNvPr>
          <p:cNvSpPr/>
          <p:nvPr/>
        </p:nvSpPr>
        <p:spPr>
          <a:xfrm>
            <a:off x="6106163" y="3248855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DACFAE2-D850-292B-10A5-02681A914B9C}"/>
              </a:ext>
            </a:extLst>
          </p:cNvPr>
          <p:cNvSpPr/>
          <p:nvPr/>
        </p:nvSpPr>
        <p:spPr>
          <a:xfrm>
            <a:off x="5726435" y="3248855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59815690-B021-1167-E434-11D88F05F528}"/>
              </a:ext>
            </a:extLst>
          </p:cNvPr>
          <p:cNvSpPr/>
          <p:nvPr/>
        </p:nvSpPr>
        <p:spPr>
          <a:xfrm>
            <a:off x="6502403" y="3248854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6BADD0FB-C4F1-1206-8360-7EF82471E4AB}"/>
              </a:ext>
            </a:extLst>
          </p:cNvPr>
          <p:cNvSpPr/>
          <p:nvPr/>
        </p:nvSpPr>
        <p:spPr>
          <a:xfrm>
            <a:off x="6915155" y="324885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C3AEEFF-30A5-F319-00A2-A9E1E748101F}"/>
              </a:ext>
            </a:extLst>
          </p:cNvPr>
          <p:cNvSpPr/>
          <p:nvPr/>
        </p:nvSpPr>
        <p:spPr>
          <a:xfrm>
            <a:off x="7327907" y="324885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D4767C2-6999-9922-35B0-354E9EBF375E}"/>
              </a:ext>
            </a:extLst>
          </p:cNvPr>
          <p:cNvSpPr/>
          <p:nvPr/>
        </p:nvSpPr>
        <p:spPr>
          <a:xfrm>
            <a:off x="6106163" y="358740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7E37E872-A30B-A187-135C-14F09ED1E462}"/>
              </a:ext>
            </a:extLst>
          </p:cNvPr>
          <p:cNvSpPr/>
          <p:nvPr/>
        </p:nvSpPr>
        <p:spPr>
          <a:xfrm>
            <a:off x="5726435" y="3587403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948D411-B1E3-92BC-7CBA-CCA975E1D183}"/>
              </a:ext>
            </a:extLst>
          </p:cNvPr>
          <p:cNvSpPr/>
          <p:nvPr/>
        </p:nvSpPr>
        <p:spPr>
          <a:xfrm>
            <a:off x="6502403" y="358740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7AD79254-470E-92CC-5263-CDF14D129DF1}"/>
              </a:ext>
            </a:extLst>
          </p:cNvPr>
          <p:cNvSpPr/>
          <p:nvPr/>
        </p:nvSpPr>
        <p:spPr>
          <a:xfrm>
            <a:off x="6915155" y="3587401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accent4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0F0EB0BD-EE6D-90AD-E274-E0E954583E1E}"/>
              </a:ext>
            </a:extLst>
          </p:cNvPr>
          <p:cNvSpPr/>
          <p:nvPr/>
        </p:nvSpPr>
        <p:spPr>
          <a:xfrm>
            <a:off x="7327907" y="358740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05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6B1C1A80-99CD-863C-65F1-F6ADA109FEB5}"/>
              </a:ext>
            </a:extLst>
          </p:cNvPr>
          <p:cNvSpPr/>
          <p:nvPr/>
        </p:nvSpPr>
        <p:spPr>
          <a:xfrm>
            <a:off x="6106163" y="392595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421B2E41-BEC5-7D86-5A96-7FF6EDE6E1D3}"/>
              </a:ext>
            </a:extLst>
          </p:cNvPr>
          <p:cNvSpPr/>
          <p:nvPr/>
        </p:nvSpPr>
        <p:spPr>
          <a:xfrm>
            <a:off x="5726435" y="3925951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9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9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9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D62BE1A4-83FD-150C-317B-B6FE185DB84D}"/>
              </a:ext>
            </a:extLst>
          </p:cNvPr>
          <p:cNvSpPr/>
          <p:nvPr/>
        </p:nvSpPr>
        <p:spPr>
          <a:xfrm>
            <a:off x="6502403" y="392595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287806AB-A315-79C7-A7D5-2FFE27201990}"/>
              </a:ext>
            </a:extLst>
          </p:cNvPr>
          <p:cNvSpPr/>
          <p:nvPr/>
        </p:nvSpPr>
        <p:spPr>
          <a:xfrm>
            <a:off x="6915155" y="3925949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C8307EF-6C01-3B68-0AFD-384BFC3DCED2}"/>
              </a:ext>
            </a:extLst>
          </p:cNvPr>
          <p:cNvSpPr/>
          <p:nvPr/>
        </p:nvSpPr>
        <p:spPr>
          <a:xfrm>
            <a:off x="7327907" y="3925948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9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9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9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47EB74CF-015B-7E5E-6F72-F321758174F3}"/>
              </a:ext>
            </a:extLst>
          </p:cNvPr>
          <p:cNvSpPr/>
          <p:nvPr/>
        </p:nvSpPr>
        <p:spPr>
          <a:xfrm>
            <a:off x="4936496" y="2571746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717B54BD-0F44-66A6-97C6-ADF739C89C60}"/>
              </a:ext>
            </a:extLst>
          </p:cNvPr>
          <p:cNvSpPr/>
          <p:nvPr/>
        </p:nvSpPr>
        <p:spPr>
          <a:xfrm>
            <a:off x="4936496" y="2910298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3C42BA98-A7BC-BFC4-BBD0-2379BF212FD1}"/>
              </a:ext>
            </a:extLst>
          </p:cNvPr>
          <p:cNvSpPr/>
          <p:nvPr/>
        </p:nvSpPr>
        <p:spPr>
          <a:xfrm>
            <a:off x="4936496" y="3248849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82EA601A-0961-85CD-26CF-22B1C673AFF3}"/>
              </a:ext>
            </a:extLst>
          </p:cNvPr>
          <p:cNvSpPr/>
          <p:nvPr/>
        </p:nvSpPr>
        <p:spPr>
          <a:xfrm>
            <a:off x="4936496" y="3587397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200" b="1" baseline="-25000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4C368DC0-FAEB-64DA-F419-690DFD7AD8EF}"/>
              </a:ext>
            </a:extLst>
          </p:cNvPr>
          <p:cNvSpPr/>
          <p:nvPr/>
        </p:nvSpPr>
        <p:spPr>
          <a:xfrm>
            <a:off x="4936496" y="3925945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0E84C49-B20C-5DD0-1435-2C92336FAE8C}"/>
              </a:ext>
            </a:extLst>
          </p:cNvPr>
          <p:cNvSpPr/>
          <p:nvPr/>
        </p:nvSpPr>
        <p:spPr>
          <a:xfrm>
            <a:off x="6106163" y="1625602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0517A2E7-3FED-32FB-4069-AB70D8341820}"/>
              </a:ext>
            </a:extLst>
          </p:cNvPr>
          <p:cNvSpPr/>
          <p:nvPr/>
        </p:nvSpPr>
        <p:spPr>
          <a:xfrm>
            <a:off x="5726435" y="1625602"/>
            <a:ext cx="396240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6E2DAF52-ADBC-EF10-9E53-EF7284FDEA00}"/>
              </a:ext>
            </a:extLst>
          </p:cNvPr>
          <p:cNvSpPr/>
          <p:nvPr/>
        </p:nvSpPr>
        <p:spPr>
          <a:xfrm>
            <a:off x="6502403" y="1625601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6EB4405B-A7F7-A8D1-ADDF-037A64DB154A}"/>
              </a:ext>
            </a:extLst>
          </p:cNvPr>
          <p:cNvSpPr/>
          <p:nvPr/>
        </p:nvSpPr>
        <p:spPr>
          <a:xfrm>
            <a:off x="6915155" y="1625600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2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59917055-1540-4B39-96CB-13AC9056C078}"/>
              </a:ext>
            </a:extLst>
          </p:cNvPr>
          <p:cNvSpPr/>
          <p:nvPr/>
        </p:nvSpPr>
        <p:spPr>
          <a:xfrm>
            <a:off x="7327907" y="1625599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F607597C-D1DE-6B6F-0517-612E54F7C36A}"/>
              </a:ext>
            </a:extLst>
          </p:cNvPr>
          <p:cNvCxnSpPr>
            <a:cxnSpLocks/>
            <a:endCxn id="1058" idx="1"/>
          </p:cNvCxnSpPr>
          <p:nvPr/>
        </p:nvCxnSpPr>
        <p:spPr>
          <a:xfrm flipV="1">
            <a:off x="4338958" y="3418127"/>
            <a:ext cx="597538" cy="1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CD0F9444-E22F-4968-18F7-057DAD078880}"/>
              </a:ext>
            </a:extLst>
          </p:cNvPr>
          <p:cNvCxnSpPr/>
          <p:nvPr/>
        </p:nvCxnSpPr>
        <p:spPr>
          <a:xfrm>
            <a:off x="4572000" y="2741023"/>
            <a:ext cx="0" cy="1418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FE55DC1E-4A44-4378-922B-876B8F9E27C1}"/>
              </a:ext>
            </a:extLst>
          </p:cNvPr>
          <p:cNvCxnSpPr>
            <a:endCxn id="1056" idx="1"/>
          </p:cNvCxnSpPr>
          <p:nvPr/>
        </p:nvCxnSpPr>
        <p:spPr>
          <a:xfrm>
            <a:off x="4572000" y="2741023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3FE54FCE-F2F8-C6D8-EBBE-DCDF15CEDBAA}"/>
              </a:ext>
            </a:extLst>
          </p:cNvPr>
          <p:cNvCxnSpPr/>
          <p:nvPr/>
        </p:nvCxnSpPr>
        <p:spPr>
          <a:xfrm>
            <a:off x="4573276" y="3115608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>
            <a:extLst>
              <a:ext uri="{FF2B5EF4-FFF2-40B4-BE49-F238E27FC236}">
                <a16:creationId xmlns:a16="http://schemas.microsoft.com/office/drawing/2014/main" id="{4AF7F2C4-8E61-F4AA-EFD8-FB9F431A7C57}"/>
              </a:ext>
            </a:extLst>
          </p:cNvPr>
          <p:cNvCxnSpPr/>
          <p:nvPr/>
        </p:nvCxnSpPr>
        <p:spPr>
          <a:xfrm>
            <a:off x="4564384" y="4159249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TextBox 1080">
            <a:extLst>
              <a:ext uri="{FF2B5EF4-FFF2-40B4-BE49-F238E27FC236}">
                <a16:creationId xmlns:a16="http://schemas.microsoft.com/office/drawing/2014/main" id="{47D08214-F5B1-EFDD-8F5D-66BBEB468B50}"/>
              </a:ext>
            </a:extLst>
          </p:cNvPr>
          <p:cNvSpPr txBox="1"/>
          <p:nvPr/>
        </p:nvSpPr>
        <p:spPr>
          <a:xfrm>
            <a:off x="4617579" y="3433508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03EED4EF-159E-A769-6BC4-6324464E53DD}"/>
              </a:ext>
            </a:extLst>
          </p:cNvPr>
          <p:cNvSpPr txBox="1"/>
          <p:nvPr/>
        </p:nvSpPr>
        <p:spPr>
          <a:xfrm>
            <a:off x="4617580" y="3571582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3E36A0DA-5BB8-42D2-17EB-D78B308588EF}"/>
              </a:ext>
            </a:extLst>
          </p:cNvPr>
          <p:cNvSpPr txBox="1"/>
          <p:nvPr/>
        </p:nvSpPr>
        <p:spPr>
          <a:xfrm>
            <a:off x="4618332" y="3701656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26F30A7F-2792-93CC-7B5F-4C630726D278}"/>
              </a:ext>
            </a:extLst>
          </p:cNvPr>
          <p:cNvCxnSpPr>
            <a:cxnSpLocks/>
          </p:cNvCxnSpPr>
          <p:nvPr/>
        </p:nvCxnSpPr>
        <p:spPr>
          <a:xfrm>
            <a:off x="4326892" y="1388160"/>
            <a:ext cx="3195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5CFF3FF8-8BF3-7D44-AEC9-B6D622E8DBC2}"/>
              </a:ext>
            </a:extLst>
          </p:cNvPr>
          <p:cNvCxnSpPr>
            <a:endCxn id="1067" idx="0"/>
          </p:cNvCxnSpPr>
          <p:nvPr/>
        </p:nvCxnSpPr>
        <p:spPr>
          <a:xfrm>
            <a:off x="5924554" y="1388160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F2B85911-07F6-17B0-9429-90F4C1F030F3}"/>
              </a:ext>
            </a:extLst>
          </p:cNvPr>
          <p:cNvCxnSpPr/>
          <p:nvPr/>
        </p:nvCxnSpPr>
        <p:spPr>
          <a:xfrm>
            <a:off x="6297934" y="1388157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C4950E1B-CAB0-8F5A-B9F0-6239BCC56A80}"/>
              </a:ext>
            </a:extLst>
          </p:cNvPr>
          <p:cNvCxnSpPr/>
          <p:nvPr/>
        </p:nvCxnSpPr>
        <p:spPr>
          <a:xfrm>
            <a:off x="6715132" y="1388157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A0A2319B-FE10-C0C3-FB68-AEC4258FD9E8}"/>
              </a:ext>
            </a:extLst>
          </p:cNvPr>
          <p:cNvCxnSpPr/>
          <p:nvPr/>
        </p:nvCxnSpPr>
        <p:spPr>
          <a:xfrm>
            <a:off x="7519045" y="1388155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TextBox 1091">
            <a:extLst>
              <a:ext uri="{FF2B5EF4-FFF2-40B4-BE49-F238E27FC236}">
                <a16:creationId xmlns:a16="http://schemas.microsoft.com/office/drawing/2014/main" id="{2F36BDF2-8E27-0EFB-29C8-06E6B4A9158A}"/>
              </a:ext>
            </a:extLst>
          </p:cNvPr>
          <p:cNvSpPr txBox="1"/>
          <p:nvPr/>
        </p:nvSpPr>
        <p:spPr>
          <a:xfrm>
            <a:off x="6938652" y="1295013"/>
            <a:ext cx="26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IN" dirty="0"/>
          </a:p>
        </p:txBody>
      </p: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5D7ED14F-E234-61BD-693D-BA957E727657}"/>
              </a:ext>
            </a:extLst>
          </p:cNvPr>
          <p:cNvCxnSpPr>
            <a:stCxn id="44" idx="3"/>
            <a:endCxn id="37" idx="1"/>
          </p:cNvCxnSpPr>
          <p:nvPr/>
        </p:nvCxnSpPr>
        <p:spPr>
          <a:xfrm>
            <a:off x="2609786" y="1633852"/>
            <a:ext cx="738249" cy="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7" name="TextBox 1096">
            <a:extLst>
              <a:ext uri="{FF2B5EF4-FFF2-40B4-BE49-F238E27FC236}">
                <a16:creationId xmlns:a16="http://schemas.microsoft.com/office/drawing/2014/main" id="{FC8114E0-576A-03C8-B34E-590EBEDF2B19}"/>
              </a:ext>
            </a:extLst>
          </p:cNvPr>
          <p:cNvSpPr txBox="1"/>
          <p:nvPr/>
        </p:nvSpPr>
        <p:spPr>
          <a:xfrm>
            <a:off x="709919" y="1880603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 Texts</a:t>
            </a:r>
            <a:endParaRPr lang="en-IN" sz="1200" dirty="0">
              <a:solidFill>
                <a:schemeClr val="accent2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38558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1223</Words>
  <Application>Microsoft Office PowerPoint</Application>
  <PresentationFormat>On-screen Show (16:9)</PresentationFormat>
  <Paragraphs>198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Google Sans</vt:lpstr>
      <vt:lpstr>Google Sans Medium</vt:lpstr>
      <vt:lpstr>Roboto Mono Light</vt:lpstr>
      <vt:lpstr>Calibri</vt:lpstr>
      <vt:lpstr>Arial</vt:lpstr>
      <vt:lpstr>DevFest 2024</vt:lpstr>
      <vt:lpstr>Vision Language Models &amp; PaliGemma</vt:lpstr>
      <vt:lpstr>$whoami</vt:lpstr>
      <vt:lpstr>Content</vt:lpstr>
      <vt:lpstr> Vision Language Models</vt:lpstr>
      <vt:lpstr>PowerPoint Presentation</vt:lpstr>
      <vt:lpstr>PowerPoint Presentation</vt:lpstr>
      <vt:lpstr>Architecture of VLMs</vt:lpstr>
      <vt:lpstr>PowerPoint Presentation</vt:lpstr>
      <vt:lpstr>PowerPoint Presentation</vt:lpstr>
      <vt:lpstr>PaliGemma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built with PaliGemma * All the images/videos used are real, and tested without editing</vt:lpstr>
      <vt:lpstr>PowerPoint Presentation</vt:lpstr>
      <vt:lpstr>PowerPoint Presentation</vt:lpstr>
      <vt:lpstr>PowerPoint Presentation</vt:lpstr>
      <vt:lpstr>PowerPoint Presentation</vt:lpstr>
      <vt:lpstr>&lt;PaliGemma&gt;</vt:lpstr>
      <vt:lpstr>PowerPoint Presentation</vt:lpstr>
      <vt:lpstr>PowerPoint Presentation</vt:lpstr>
      <vt:lpstr>Imagen3 &amp; Veo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Tiwari</cp:lastModifiedBy>
  <cp:revision>220</cp:revision>
  <dcterms:modified xsi:type="dcterms:W3CDTF">2024-11-22T12:45:20Z</dcterms:modified>
</cp:coreProperties>
</file>